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8" r:id="rId3"/>
    <p:sldId id="290" r:id="rId4"/>
    <p:sldId id="278" r:id="rId5"/>
    <p:sldId id="259" r:id="rId6"/>
    <p:sldId id="260" r:id="rId7"/>
    <p:sldId id="283" r:id="rId8"/>
    <p:sldId id="284" r:id="rId9"/>
    <p:sldId id="261" r:id="rId10"/>
    <p:sldId id="282" r:id="rId11"/>
    <p:sldId id="262" r:id="rId12"/>
    <p:sldId id="291" r:id="rId13"/>
    <p:sldId id="263" r:id="rId14"/>
    <p:sldId id="264" r:id="rId15"/>
    <p:sldId id="265" r:id="rId16"/>
    <p:sldId id="266" r:id="rId17"/>
    <p:sldId id="267" r:id="rId18"/>
    <p:sldId id="270" r:id="rId19"/>
    <p:sldId id="269" r:id="rId20"/>
    <p:sldId id="285" r:id="rId21"/>
    <p:sldId id="279" r:id="rId22"/>
    <p:sldId id="272" r:id="rId23"/>
    <p:sldId id="274" r:id="rId24"/>
    <p:sldId id="286" r:id="rId25"/>
    <p:sldId id="273" r:id="rId26"/>
    <p:sldId id="287" r:id="rId27"/>
    <p:sldId id="271" r:id="rId28"/>
    <p:sldId id="294" r:id="rId29"/>
    <p:sldId id="275" r:id="rId30"/>
    <p:sldId id="295" r:id="rId31"/>
    <p:sldId id="296" r:id="rId32"/>
    <p:sldId id="297" r:id="rId33"/>
    <p:sldId id="281" r:id="rId34"/>
    <p:sldId id="276" r:id="rId35"/>
    <p:sldId id="288" r:id="rId36"/>
    <p:sldId id="293" r:id="rId37"/>
    <p:sldId id="25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F3F7AD-0394-6858-FE52-102FEC7184D2}" name="Mint Ti" initials="MT" userId="c5159c3aa6ffb0e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DAFAF"/>
    <a:srgbClr val="0073CF"/>
    <a:srgbClr val="1188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6" autoAdjust="0"/>
    <p:restoredTop sz="86426"/>
  </p:normalViewPr>
  <p:slideViewPr>
    <p:cSldViewPr snapToGrid="0" snapToObjects="1">
      <p:cViewPr varScale="1">
        <p:scale>
          <a:sx n="96" d="100"/>
          <a:sy n="96" d="100"/>
        </p:scale>
        <p:origin x="79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A0833-325E-074A-9468-198D71B1E2B1}" type="datetimeFigureOut">
              <a:rPr lang="en-US" smtClean="0"/>
              <a:t>2/27/25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476D8-6C10-9643-BA36-60C8A4256B4C}" type="slidenum">
              <a:rPr lang="en-US" smtClean="0"/>
              <a:t>‹#›</a:t>
            </a:fld>
            <a:endParaRPr lang="en-US"/>
          </a:p>
        </p:txBody>
      </p:sp>
    </p:spTree>
    <p:extLst>
      <p:ext uri="{BB962C8B-B14F-4D97-AF65-F5344CB8AC3E}">
        <p14:creationId xmlns:p14="http://schemas.microsoft.com/office/powerpoint/2010/main" val="37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high levels of drug mortality/morbidity in BC</a:t>
            </a:r>
          </a:p>
          <a:p>
            <a:r>
              <a:rPr lang="en-US" dirty="0"/>
              <a:t>Drug checking (DCS) implemented as harm reduction measure in XXXX</a:t>
            </a:r>
          </a:p>
          <a:p>
            <a:r>
              <a:rPr lang="en-US" dirty="0"/>
              <a:t>Emerging evidence about utility for monitoring population-level risk</a:t>
            </a:r>
          </a:p>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1</a:t>
            </a:fld>
            <a:endParaRPr lang="en-US"/>
          </a:p>
        </p:txBody>
      </p:sp>
    </p:spTree>
    <p:extLst>
      <p:ext uri="{BB962C8B-B14F-4D97-AF65-F5344CB8AC3E}">
        <p14:creationId xmlns:p14="http://schemas.microsoft.com/office/powerpoint/2010/main" val="2653032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heavy right skew</a:t>
            </a:r>
          </a:p>
          <a:p>
            <a:r>
              <a:rPr lang="en-US" dirty="0"/>
              <a:t>Median concentration about 18.6%</a:t>
            </a:r>
          </a:p>
          <a:p>
            <a:r>
              <a:rPr lang="en-US" dirty="0"/>
              <a:t>Bimodal distribution</a:t>
            </a:r>
          </a:p>
        </p:txBody>
      </p:sp>
      <p:sp>
        <p:nvSpPr>
          <p:cNvPr id="4" name="Slide Number Placeholder 3"/>
          <p:cNvSpPr>
            <a:spLocks noGrp="1"/>
          </p:cNvSpPr>
          <p:nvPr>
            <p:ph type="sldNum" sz="quarter" idx="5"/>
          </p:nvPr>
        </p:nvSpPr>
        <p:spPr/>
        <p:txBody>
          <a:bodyPr/>
          <a:lstStyle/>
          <a:p>
            <a:fld id="{401476D8-6C10-9643-BA36-60C8A4256B4C}" type="slidenum">
              <a:rPr lang="en-US" smtClean="0"/>
              <a:t>13</a:t>
            </a:fld>
            <a:endParaRPr lang="en-US"/>
          </a:p>
        </p:txBody>
      </p:sp>
    </p:spTree>
    <p:extLst>
      <p:ext uri="{BB962C8B-B14F-4D97-AF65-F5344CB8AC3E}">
        <p14:creationId xmlns:p14="http://schemas.microsoft.com/office/powerpoint/2010/main" val="3493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Density plot is disaggregated by health authority. The skew is also present here, and the densities for each are clustered fairly closely around each other. However you can see that only one of this has this hump on the right side. Did some digging and that was actually a single service. So what we have decided to do is disaggregate for further analysis</a:t>
            </a:r>
          </a:p>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14</a:t>
            </a:fld>
            <a:endParaRPr lang="en-US"/>
          </a:p>
        </p:txBody>
      </p:sp>
    </p:spTree>
    <p:extLst>
      <p:ext uri="{BB962C8B-B14F-4D97-AF65-F5344CB8AC3E}">
        <p14:creationId xmlns:p14="http://schemas.microsoft.com/office/powerpoint/2010/main" val="221804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data visualized in a boxplot, and ordered by median fentanyl concentration. As you can see for each of the Health authorities the interquartile ranges are fairly similar and fairly narrow. However for GYDT there is much more variability. It also has the highest median fentanyl concentration – when that is split out from its parent HA, Vancouver coast actually has the third highest median fentanyl concentration, below Northern and </a:t>
            </a:r>
            <a:r>
              <a:rPr lang="en-US" dirty="0" err="1"/>
              <a:t>Fraswer</a:t>
            </a:r>
            <a:r>
              <a:rPr lang="en-US" dirty="0"/>
              <a:t> health. </a:t>
            </a:r>
          </a:p>
          <a:p>
            <a:endParaRPr lang="en-US" dirty="0"/>
          </a:p>
          <a:p>
            <a:r>
              <a:rPr lang="en-US" dirty="0"/>
              <a:t>Something else I want everyone to pay attention to is the scale – so we have nearly 14,000 samples, and GYDT accounts for nearly a third of those. By comparison there are far fewer samples tested in both Island health and especially northern health. Just something to keep  in mind</a:t>
            </a:r>
          </a:p>
        </p:txBody>
      </p:sp>
      <p:sp>
        <p:nvSpPr>
          <p:cNvPr id="4" name="Slide Number Placeholder 3"/>
          <p:cNvSpPr>
            <a:spLocks noGrp="1"/>
          </p:cNvSpPr>
          <p:nvPr>
            <p:ph type="sldNum" sz="quarter" idx="5"/>
          </p:nvPr>
        </p:nvSpPr>
        <p:spPr/>
        <p:txBody>
          <a:bodyPr/>
          <a:lstStyle/>
          <a:p>
            <a:fld id="{401476D8-6C10-9643-BA36-60C8A4256B4C}" type="slidenum">
              <a:rPr lang="en-US" smtClean="0"/>
              <a:t>15</a:t>
            </a:fld>
            <a:endParaRPr lang="en-US"/>
          </a:p>
        </p:txBody>
      </p:sp>
    </p:spTree>
    <p:extLst>
      <p:ext uri="{BB962C8B-B14F-4D97-AF65-F5344CB8AC3E}">
        <p14:creationId xmlns:p14="http://schemas.microsoft.com/office/powerpoint/2010/main" val="4070386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Concentration change across the whole time series, with a regression line fitted. Slow and steady increase</a:t>
            </a:r>
          </a:p>
        </p:txBody>
      </p:sp>
      <p:sp>
        <p:nvSpPr>
          <p:cNvPr id="4" name="Slide Number Placeholder 3"/>
          <p:cNvSpPr>
            <a:spLocks noGrp="1"/>
          </p:cNvSpPr>
          <p:nvPr>
            <p:ph type="sldNum" sz="quarter" idx="5"/>
          </p:nvPr>
        </p:nvSpPr>
        <p:spPr/>
        <p:txBody>
          <a:bodyPr/>
          <a:lstStyle/>
          <a:p>
            <a:fld id="{401476D8-6C10-9643-BA36-60C8A4256B4C}" type="slidenum">
              <a:rPr lang="en-US" smtClean="0"/>
              <a:t>17</a:t>
            </a:fld>
            <a:endParaRPr lang="en-US"/>
          </a:p>
        </p:txBody>
      </p:sp>
    </p:spTree>
    <p:extLst>
      <p:ext uri="{BB962C8B-B14F-4D97-AF65-F5344CB8AC3E}">
        <p14:creationId xmlns:p14="http://schemas.microsoft.com/office/powerpoint/2010/main" val="276511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18</a:t>
            </a:fld>
            <a:endParaRPr lang="en-US"/>
          </a:p>
        </p:txBody>
      </p:sp>
    </p:spTree>
    <p:extLst>
      <p:ext uri="{BB962C8B-B14F-4D97-AF65-F5344CB8AC3E}">
        <p14:creationId xmlns:p14="http://schemas.microsoft.com/office/powerpoint/2010/main" val="358208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slightly different picture emerges Same as before, pay attention to the slope. Median rates in Fraser have been bang on. But it appears that Vancouver coastal has had a swifter rate of increase. Partially explained by the </a:t>
            </a:r>
            <a:r>
              <a:rPr lang="en-US" dirty="0" err="1"/>
              <a:t>tremendeous</a:t>
            </a:r>
            <a:r>
              <a:rPr lang="en-US" dirty="0"/>
              <a:t> spike between August and December 2023. d</a:t>
            </a:r>
          </a:p>
        </p:txBody>
      </p:sp>
      <p:sp>
        <p:nvSpPr>
          <p:cNvPr id="4" name="Slide Number Placeholder 3"/>
          <p:cNvSpPr>
            <a:spLocks noGrp="1"/>
          </p:cNvSpPr>
          <p:nvPr>
            <p:ph type="sldNum" sz="quarter" idx="5"/>
          </p:nvPr>
        </p:nvSpPr>
        <p:spPr/>
        <p:txBody>
          <a:bodyPr/>
          <a:lstStyle/>
          <a:p>
            <a:fld id="{401476D8-6C10-9643-BA36-60C8A4256B4C}" type="slidenum">
              <a:rPr lang="en-US" smtClean="0"/>
              <a:t>19</a:t>
            </a:fld>
            <a:endParaRPr lang="en-US"/>
          </a:p>
        </p:txBody>
      </p:sp>
    </p:spTree>
    <p:extLst>
      <p:ext uri="{BB962C8B-B14F-4D97-AF65-F5344CB8AC3E}">
        <p14:creationId xmlns:p14="http://schemas.microsoft.com/office/powerpoint/2010/main" val="75580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rural urban index published by Statistics Canada. Analysis will look similar to what was just presented</a:t>
            </a:r>
          </a:p>
        </p:txBody>
      </p:sp>
      <p:sp>
        <p:nvSpPr>
          <p:cNvPr id="4" name="Slide Number Placeholder 3"/>
          <p:cNvSpPr>
            <a:spLocks noGrp="1"/>
          </p:cNvSpPr>
          <p:nvPr>
            <p:ph type="sldNum" sz="quarter" idx="5"/>
          </p:nvPr>
        </p:nvSpPr>
        <p:spPr/>
        <p:txBody>
          <a:bodyPr/>
          <a:lstStyle/>
          <a:p>
            <a:fld id="{401476D8-6C10-9643-BA36-60C8A4256B4C}" type="slidenum">
              <a:rPr lang="en-US" smtClean="0"/>
              <a:t>21</a:t>
            </a:fld>
            <a:endParaRPr lang="en-US"/>
          </a:p>
        </p:txBody>
      </p:sp>
    </p:spTree>
    <p:extLst>
      <p:ext uri="{BB962C8B-B14F-4D97-AF65-F5344CB8AC3E}">
        <p14:creationId xmlns:p14="http://schemas.microsoft.com/office/powerpoint/2010/main" val="242303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urban index</a:t>
            </a:r>
          </a:p>
          <a:p>
            <a:endParaRPr lang="en-US" dirty="0"/>
          </a:p>
          <a:p>
            <a:r>
              <a:rPr lang="en-US" dirty="0"/>
              <a:t>Large population </a:t>
            </a:r>
            <a:r>
              <a:rPr lang="en-US" dirty="0" err="1"/>
              <a:t>centres</a:t>
            </a:r>
            <a:r>
              <a:rPr lang="en-US" dirty="0"/>
              <a:t> comprise the bulk of locations where samples were collected, accounting for ~80%</a:t>
            </a:r>
          </a:p>
          <a:p>
            <a:endParaRPr lang="en-US" dirty="0"/>
          </a:p>
          <a:p>
            <a:r>
              <a:rPr lang="en-US" dirty="0"/>
              <a:t>Large &gt;100k (Vancouver, Nanaimo)</a:t>
            </a:r>
          </a:p>
          <a:p>
            <a:r>
              <a:rPr lang="en-US" dirty="0"/>
              <a:t>Medium 30k-99,999 (Chilliwack, Prince George)</a:t>
            </a:r>
          </a:p>
          <a:p>
            <a:r>
              <a:rPr lang="en-US" dirty="0"/>
              <a:t>Small 1000-29,999 (Hope, Nelson, Squamish</a:t>
            </a:r>
          </a:p>
        </p:txBody>
      </p:sp>
      <p:sp>
        <p:nvSpPr>
          <p:cNvPr id="4" name="Slide Number Placeholder 3"/>
          <p:cNvSpPr>
            <a:spLocks noGrp="1"/>
          </p:cNvSpPr>
          <p:nvPr>
            <p:ph type="sldNum" sz="quarter" idx="5"/>
          </p:nvPr>
        </p:nvSpPr>
        <p:spPr/>
        <p:txBody>
          <a:bodyPr/>
          <a:lstStyle/>
          <a:p>
            <a:fld id="{401476D8-6C10-9643-BA36-60C8A4256B4C}" type="slidenum">
              <a:rPr lang="en-US" smtClean="0"/>
              <a:t>22</a:t>
            </a:fld>
            <a:endParaRPr lang="en-US"/>
          </a:p>
        </p:txBody>
      </p:sp>
    </p:spTree>
    <p:extLst>
      <p:ext uri="{BB962C8B-B14F-4D97-AF65-F5344CB8AC3E}">
        <p14:creationId xmlns:p14="http://schemas.microsoft.com/office/powerpoint/2010/main" val="2948696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23</a:t>
            </a:fld>
            <a:endParaRPr lang="en-US"/>
          </a:p>
        </p:txBody>
      </p:sp>
    </p:spTree>
    <p:extLst>
      <p:ext uri="{BB962C8B-B14F-4D97-AF65-F5344CB8AC3E}">
        <p14:creationId xmlns:p14="http://schemas.microsoft.com/office/powerpoint/2010/main" val="422851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417F-04B1-AEA8-1E77-A3EA9B4BD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A8EE2-45C0-AD18-D080-04C890991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0E19A-61DC-1FD4-7E14-CE204170CF97}"/>
              </a:ext>
            </a:extLst>
          </p:cNvPr>
          <p:cNvSpPr>
            <a:spLocks noGrp="1"/>
          </p:cNvSpPr>
          <p:nvPr>
            <p:ph type="body" idx="1"/>
          </p:nvPr>
        </p:nvSpPr>
        <p:spPr/>
        <p:txBody>
          <a:bodyPr/>
          <a:lstStyle/>
          <a:p>
            <a:r>
              <a:rPr lang="en-US" dirty="0"/>
              <a:t>As before, GYDT and OVERALL are more or less identical in slope, albeit the former is obviously higher. But pay attention to what’s going on below the line here. The green, gold and magenta lines are the three urban/rural classifications. At the beginning there is a noticeable spread between them. However as the time series </a:t>
            </a:r>
            <a:r>
              <a:rPr lang="en-US" dirty="0" err="1"/>
              <a:t>preogresses</a:t>
            </a:r>
            <a:r>
              <a:rPr lang="en-US" dirty="0"/>
              <a:t> they gradually converge, such that by December 2024 they are nearly on top of one another. What was a separation of about five percentage points in median concentration shrunk to a difference of less than one percentage point </a:t>
            </a:r>
          </a:p>
        </p:txBody>
      </p:sp>
      <p:sp>
        <p:nvSpPr>
          <p:cNvPr id="4" name="Slide Number Placeholder 3">
            <a:extLst>
              <a:ext uri="{FF2B5EF4-FFF2-40B4-BE49-F238E27FC236}">
                <a16:creationId xmlns:a16="http://schemas.microsoft.com/office/drawing/2014/main" id="{D4A7B0B7-EC42-6188-2A14-4CBAD2FE7BBD}"/>
              </a:ext>
            </a:extLst>
          </p:cNvPr>
          <p:cNvSpPr>
            <a:spLocks noGrp="1"/>
          </p:cNvSpPr>
          <p:nvPr>
            <p:ph type="sldNum" sz="quarter" idx="5"/>
          </p:nvPr>
        </p:nvSpPr>
        <p:spPr/>
        <p:txBody>
          <a:bodyPr/>
          <a:lstStyle/>
          <a:p>
            <a:fld id="{401476D8-6C10-9643-BA36-60C8A4256B4C}" type="slidenum">
              <a:rPr lang="en-US" smtClean="0"/>
              <a:t>24</a:t>
            </a:fld>
            <a:endParaRPr lang="en-US"/>
          </a:p>
        </p:txBody>
      </p:sp>
    </p:spTree>
    <p:extLst>
      <p:ext uri="{BB962C8B-B14F-4D97-AF65-F5344CB8AC3E}">
        <p14:creationId xmlns:p14="http://schemas.microsoft.com/office/powerpoint/2010/main" val="424831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Shocking imbalance in overdose harms experienced by Indigenous people, </a:t>
            </a:r>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2</a:t>
            </a:fld>
            <a:endParaRPr lang="en-US"/>
          </a:p>
        </p:txBody>
      </p:sp>
    </p:spTree>
    <p:extLst>
      <p:ext uri="{BB962C8B-B14F-4D97-AF65-F5344CB8AC3E}">
        <p14:creationId xmlns:p14="http://schemas.microsoft.com/office/powerpoint/2010/main" val="44641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convergence; spike in small population </a:t>
            </a:r>
            <a:r>
              <a:rPr lang="en-US" dirty="0" err="1"/>
              <a:t>centres</a:t>
            </a:r>
            <a:r>
              <a:rPr lang="en-US" dirty="0"/>
              <a:t>.</a:t>
            </a:r>
          </a:p>
        </p:txBody>
      </p:sp>
      <p:sp>
        <p:nvSpPr>
          <p:cNvPr id="4" name="Slide Number Placeholder 3"/>
          <p:cNvSpPr>
            <a:spLocks noGrp="1"/>
          </p:cNvSpPr>
          <p:nvPr>
            <p:ph type="sldNum" sz="quarter" idx="5"/>
          </p:nvPr>
        </p:nvSpPr>
        <p:spPr/>
        <p:txBody>
          <a:bodyPr/>
          <a:lstStyle/>
          <a:p>
            <a:fld id="{401476D8-6C10-9643-BA36-60C8A4256B4C}" type="slidenum">
              <a:rPr lang="en-US" smtClean="0"/>
              <a:t>25</a:t>
            </a:fld>
            <a:endParaRPr lang="en-US"/>
          </a:p>
        </p:txBody>
      </p:sp>
    </p:spTree>
    <p:extLst>
      <p:ext uri="{BB962C8B-B14F-4D97-AF65-F5344CB8AC3E}">
        <p14:creationId xmlns:p14="http://schemas.microsoft.com/office/powerpoint/2010/main" val="214896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showed you results by health authority and urban/rural, but we have this data to the postcode level, so I sought to </a:t>
            </a:r>
            <a:r>
              <a:rPr lang="en-US" dirty="0" err="1"/>
              <a:t>beter</a:t>
            </a:r>
            <a:r>
              <a:rPr lang="en-US" dirty="0"/>
              <a:t> understand </a:t>
            </a:r>
          </a:p>
        </p:txBody>
      </p:sp>
      <p:sp>
        <p:nvSpPr>
          <p:cNvPr id="4" name="Slide Number Placeholder 3"/>
          <p:cNvSpPr>
            <a:spLocks noGrp="1"/>
          </p:cNvSpPr>
          <p:nvPr>
            <p:ph type="sldNum" sz="quarter" idx="5"/>
          </p:nvPr>
        </p:nvSpPr>
        <p:spPr/>
        <p:txBody>
          <a:bodyPr/>
          <a:lstStyle/>
          <a:p>
            <a:fld id="{401476D8-6C10-9643-BA36-60C8A4256B4C}" type="slidenum">
              <a:rPr lang="en-US" smtClean="0"/>
              <a:t>27</a:t>
            </a:fld>
            <a:endParaRPr lang="en-US"/>
          </a:p>
        </p:txBody>
      </p:sp>
    </p:spTree>
    <p:extLst>
      <p:ext uri="{BB962C8B-B14F-4D97-AF65-F5344CB8AC3E}">
        <p14:creationId xmlns:p14="http://schemas.microsoft.com/office/powerpoint/2010/main" val="236808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4811E-0996-06B1-ECAE-2554E953F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B7B9A-2A04-D2F3-4910-100D1B08E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724A2-EBAE-A916-4E24-64930BCD5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EF7F4B-0697-3B0F-8B99-873998EDB412}"/>
              </a:ext>
            </a:extLst>
          </p:cNvPr>
          <p:cNvSpPr>
            <a:spLocks noGrp="1"/>
          </p:cNvSpPr>
          <p:nvPr>
            <p:ph type="sldNum" sz="quarter" idx="5"/>
          </p:nvPr>
        </p:nvSpPr>
        <p:spPr/>
        <p:txBody>
          <a:bodyPr/>
          <a:lstStyle/>
          <a:p>
            <a:fld id="{401476D8-6C10-9643-BA36-60C8A4256B4C}" type="slidenum">
              <a:rPr lang="en-US" smtClean="0"/>
              <a:t>28</a:t>
            </a:fld>
            <a:endParaRPr lang="en-US"/>
          </a:p>
        </p:txBody>
      </p:sp>
    </p:spTree>
    <p:extLst>
      <p:ext uri="{BB962C8B-B14F-4D97-AF65-F5344CB8AC3E}">
        <p14:creationId xmlns:p14="http://schemas.microsoft.com/office/powerpoint/2010/main" val="2858342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29</a:t>
            </a:fld>
            <a:endParaRPr lang="en-US"/>
          </a:p>
        </p:txBody>
      </p:sp>
    </p:spTree>
    <p:extLst>
      <p:ext uri="{BB962C8B-B14F-4D97-AF65-F5344CB8AC3E}">
        <p14:creationId xmlns:p14="http://schemas.microsoft.com/office/powerpoint/2010/main" val="2513439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9A85-F3F0-BA07-868A-0294E20C7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FFE86-3D0C-A291-97BF-DC2CDD111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A0F34-B5AE-D1DE-BA3B-FAC96A219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611F7-C2CD-3A98-1D37-205EB0EA63EC}"/>
              </a:ext>
            </a:extLst>
          </p:cNvPr>
          <p:cNvSpPr>
            <a:spLocks noGrp="1"/>
          </p:cNvSpPr>
          <p:nvPr>
            <p:ph type="sldNum" sz="quarter" idx="5"/>
          </p:nvPr>
        </p:nvSpPr>
        <p:spPr/>
        <p:txBody>
          <a:bodyPr/>
          <a:lstStyle/>
          <a:p>
            <a:fld id="{401476D8-6C10-9643-BA36-60C8A4256B4C}" type="slidenum">
              <a:rPr lang="en-US" smtClean="0"/>
              <a:t>30</a:t>
            </a:fld>
            <a:endParaRPr lang="en-US"/>
          </a:p>
        </p:txBody>
      </p:sp>
    </p:spTree>
    <p:extLst>
      <p:ext uri="{BB962C8B-B14F-4D97-AF65-F5344CB8AC3E}">
        <p14:creationId xmlns:p14="http://schemas.microsoft.com/office/powerpoint/2010/main" val="130658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083DD-842E-F0F1-12CC-A4F053307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DA2EE-4BD1-C2AF-531F-5285F597A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BD157-4909-26D1-16AF-6FC7AA7C8E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80C522-AE54-9A55-3F9C-D7051043DC15}"/>
              </a:ext>
            </a:extLst>
          </p:cNvPr>
          <p:cNvSpPr>
            <a:spLocks noGrp="1"/>
          </p:cNvSpPr>
          <p:nvPr>
            <p:ph type="sldNum" sz="quarter" idx="5"/>
          </p:nvPr>
        </p:nvSpPr>
        <p:spPr/>
        <p:txBody>
          <a:bodyPr/>
          <a:lstStyle/>
          <a:p>
            <a:fld id="{401476D8-6C10-9643-BA36-60C8A4256B4C}" type="slidenum">
              <a:rPr lang="en-US" smtClean="0"/>
              <a:t>31</a:t>
            </a:fld>
            <a:endParaRPr lang="en-US"/>
          </a:p>
        </p:txBody>
      </p:sp>
    </p:spTree>
    <p:extLst>
      <p:ext uri="{BB962C8B-B14F-4D97-AF65-F5344CB8AC3E}">
        <p14:creationId xmlns:p14="http://schemas.microsoft.com/office/powerpoint/2010/main" val="56269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25D8-471B-87C6-325B-C10435AC8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E2E7D-E281-DD97-55CC-F971A80B4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058B1-2EC0-98F0-0F53-ECE1AAFC6A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4E050-9DC8-024D-09B2-4CDCAE70063A}"/>
              </a:ext>
            </a:extLst>
          </p:cNvPr>
          <p:cNvSpPr>
            <a:spLocks noGrp="1"/>
          </p:cNvSpPr>
          <p:nvPr>
            <p:ph type="sldNum" sz="quarter" idx="5"/>
          </p:nvPr>
        </p:nvSpPr>
        <p:spPr/>
        <p:txBody>
          <a:bodyPr/>
          <a:lstStyle/>
          <a:p>
            <a:fld id="{401476D8-6C10-9643-BA36-60C8A4256B4C}" type="slidenum">
              <a:rPr lang="en-US" smtClean="0"/>
              <a:t>32</a:t>
            </a:fld>
            <a:endParaRPr lang="en-US"/>
          </a:p>
        </p:txBody>
      </p:sp>
    </p:spTree>
    <p:extLst>
      <p:ext uri="{BB962C8B-B14F-4D97-AF65-F5344CB8AC3E}">
        <p14:creationId xmlns:p14="http://schemas.microsoft.com/office/powerpoint/2010/main" val="3597506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B08F-2168-4C92-550B-F8D79E1475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9332B3-B7F1-1C0A-F253-00572C873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F8E36-788A-08F9-921C-7125B57AB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EFA7E0-30C4-DA19-DCBB-338C19C013AE}"/>
              </a:ext>
            </a:extLst>
          </p:cNvPr>
          <p:cNvSpPr>
            <a:spLocks noGrp="1"/>
          </p:cNvSpPr>
          <p:nvPr>
            <p:ph type="sldNum" sz="quarter" idx="5"/>
          </p:nvPr>
        </p:nvSpPr>
        <p:spPr/>
        <p:txBody>
          <a:bodyPr/>
          <a:lstStyle/>
          <a:p>
            <a:fld id="{401476D8-6C10-9643-BA36-60C8A4256B4C}" type="slidenum">
              <a:rPr lang="en-US" smtClean="0"/>
              <a:t>33</a:t>
            </a:fld>
            <a:endParaRPr lang="en-US"/>
          </a:p>
        </p:txBody>
      </p:sp>
    </p:spTree>
    <p:extLst>
      <p:ext uri="{BB962C8B-B14F-4D97-AF65-F5344CB8AC3E}">
        <p14:creationId xmlns:p14="http://schemas.microsoft.com/office/powerpoint/2010/main" val="3505924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effectLst/>
                <a:latin typeface="Helvetica" pitchFamily="2" charset="0"/>
              </a:rPr>
              <a:t>I think the other point to make either here or elsewhere is that we are making a big assumption that the drug supply is reflective of the geographic area that the sites are located in. Like for example, there’s only one site in the NHA region, so we’re making the assumption that the supply within that area is reflective of ppl who bring drugs to that site, where we know that the NHA region is so large that that may not be true.</a:t>
            </a:r>
          </a:p>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35</a:t>
            </a:fld>
            <a:endParaRPr lang="en-US"/>
          </a:p>
        </p:txBody>
      </p:sp>
    </p:spTree>
    <p:extLst>
      <p:ext uri="{BB962C8B-B14F-4D97-AF65-F5344CB8AC3E}">
        <p14:creationId xmlns:p14="http://schemas.microsoft.com/office/powerpoint/2010/main" val="420759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BCCSU publishes monthly reports on drug checking, so these are high-level reports containing a wealth of data, any information you could collect from drug checking is in there. The aim of this discussion is to narrow the aperture and focus more deeply on one aspect, which is on fentanyl concentration. So that’s the unique contribution of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consider adding the graph of fent conc from the monthly PH reports </a:t>
            </a:r>
            <a:r>
              <a:rPr lang="en-US" dirty="0" err="1"/>
              <a:t>bc</a:t>
            </a:r>
            <a:r>
              <a:rPr lang="en-US" dirty="0"/>
              <a:t> ppl will be familiar with this, and then talk about how this presentation is going into this a bit deeper. This is what the unique contribution of your work is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3</a:t>
            </a:fld>
            <a:endParaRPr lang="en-US"/>
          </a:p>
        </p:txBody>
      </p:sp>
    </p:spTree>
    <p:extLst>
      <p:ext uri="{BB962C8B-B14F-4D97-AF65-F5344CB8AC3E}">
        <p14:creationId xmlns:p14="http://schemas.microsoft.com/office/powerpoint/2010/main" val="44879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1476D8-6C10-9643-BA36-60C8A4256B4C}" type="slidenum">
              <a:rPr lang="en-US" smtClean="0"/>
              <a:t>4</a:t>
            </a:fld>
            <a:endParaRPr lang="en-US"/>
          </a:p>
        </p:txBody>
      </p:sp>
    </p:spTree>
    <p:extLst>
      <p:ext uri="{BB962C8B-B14F-4D97-AF65-F5344CB8AC3E}">
        <p14:creationId xmlns:p14="http://schemas.microsoft.com/office/powerpoint/2010/main" val="89339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2A2A2A"/>
              </a:solidFill>
              <a:effectLst/>
              <a:highlight>
                <a:srgbClr val="FFFFFF"/>
              </a:highlight>
              <a:latin typeface="Merriweather" pitchFamily="2" charset="77"/>
            </a:endParaRPr>
          </a:p>
          <a:p>
            <a:r>
              <a:rPr lang="en-GB" b="0" i="0" dirty="0">
                <a:solidFill>
                  <a:srgbClr val="2A2A2A"/>
                </a:solidFill>
                <a:effectLst/>
                <a:highlight>
                  <a:srgbClr val="FFFFFF"/>
                </a:highlight>
                <a:latin typeface="Merriweather" pitchFamily="2" charset="77"/>
              </a:rPr>
              <a:t>To do this, QUANT 2 utilizes a partial least squares fit method, which correlates spectral intensity in specified wavelength regions with values that were generated from reference entries (i.e., point-of-care FTIR scans later quantified via </a:t>
            </a:r>
            <a:r>
              <a:rPr lang="en-GB" b="0" i="0" dirty="0" err="1">
                <a:solidFill>
                  <a:srgbClr val="2A2A2A"/>
                </a:solidFill>
                <a:effectLst/>
                <a:highlight>
                  <a:srgbClr val="FFFFFF"/>
                </a:highlight>
                <a:latin typeface="Merriweather" pitchFamily="2" charset="77"/>
              </a:rPr>
              <a:t>qNMR</a:t>
            </a:r>
            <a:r>
              <a:rPr lang="en-GB" b="0" i="0" dirty="0">
                <a:solidFill>
                  <a:srgbClr val="2A2A2A"/>
                </a:solidFill>
                <a:effectLst/>
                <a:highlight>
                  <a:srgbClr val="FFFFFF"/>
                </a:highlight>
                <a:latin typeface="Merriweather" pitchFamily="2" charset="77"/>
              </a:rPr>
              <a:t>)</a:t>
            </a:r>
          </a:p>
          <a:p>
            <a:endParaRPr lang="en-GB" b="0" i="0" dirty="0">
              <a:solidFill>
                <a:srgbClr val="2A2A2A"/>
              </a:solidFill>
              <a:effectLst/>
              <a:highlight>
                <a:srgbClr val="FFFFFF"/>
              </a:highlight>
              <a:latin typeface="Merriweather" pitchFamily="2" charset="77"/>
            </a:endParaRPr>
          </a:p>
          <a:p>
            <a:r>
              <a:rPr lang="en-GB" b="0" i="0" dirty="0">
                <a:solidFill>
                  <a:srgbClr val="2A2A2A"/>
                </a:solidFill>
                <a:effectLst/>
                <a:highlight>
                  <a:srgbClr val="FFFFFF"/>
                </a:highlight>
                <a:latin typeface="Merriweather" pitchFamily="2" charset="77"/>
              </a:rPr>
              <a:t>Excludes samples that included other analogues</a:t>
            </a:r>
          </a:p>
          <a:p>
            <a:endParaRPr lang="en-GB" b="0" i="0" dirty="0">
              <a:solidFill>
                <a:srgbClr val="2A2A2A"/>
              </a:solidFill>
              <a:effectLst/>
              <a:highlight>
                <a:srgbClr val="FFFFFF"/>
              </a:highlight>
              <a:latin typeface="Merriweather"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A2A2A"/>
                </a:solidFill>
                <a:effectLst/>
                <a:highlight>
                  <a:srgbClr val="FFFFFF"/>
                </a:highlight>
                <a:latin typeface="Merriweather" panose="020F0502020204030204" pitchFamily="34" charset="0"/>
              </a:rPr>
              <a:t>Using percent-by-weight results of fentanyl hydrochloride determined by </a:t>
            </a:r>
            <a:r>
              <a:rPr lang="en-GB" b="0" i="0" dirty="0" err="1">
                <a:solidFill>
                  <a:srgbClr val="2A2A2A"/>
                </a:solidFill>
                <a:effectLst/>
                <a:highlight>
                  <a:srgbClr val="FFFFFF"/>
                </a:highlight>
                <a:latin typeface="Merriweather" panose="020F0502020204030204" pitchFamily="34" charset="0"/>
              </a:rPr>
              <a:t>qNMR</a:t>
            </a:r>
            <a:r>
              <a:rPr lang="en-GB" b="0" i="0" dirty="0">
                <a:solidFill>
                  <a:srgbClr val="2A2A2A"/>
                </a:solidFill>
                <a:effectLst/>
                <a:highlight>
                  <a:srgbClr val="FFFFFF"/>
                </a:highlight>
                <a:latin typeface="Merriweather" panose="020F0502020204030204" pitchFamily="34" charset="0"/>
              </a:rPr>
              <a:t>, a quantification model using QUANT 2 (Bruker) software was created to more accurately quantify relative fentanyl concentrations by FTIR spectroscopy. QUANT 2 is a validated software add-on to the spectroscopic analysis program OPUS (version 7.8.44; Bruker) that is used for drug checking and allows for the development of chemometric models. The QUANT 2 software allows for multivariable calibration analysis and is designed to quantitatively </a:t>
            </a:r>
            <a:r>
              <a:rPr lang="en-GB" b="0" i="0" dirty="0" err="1">
                <a:solidFill>
                  <a:srgbClr val="2A2A2A"/>
                </a:solidFill>
                <a:effectLst/>
                <a:highlight>
                  <a:srgbClr val="FFFFFF"/>
                </a:highlight>
                <a:latin typeface="Merriweather" panose="020F0502020204030204" pitchFamily="34" charset="0"/>
              </a:rPr>
              <a:t>analyze</a:t>
            </a:r>
            <a:r>
              <a:rPr lang="en-GB" b="0" i="0" dirty="0">
                <a:solidFill>
                  <a:srgbClr val="2A2A2A"/>
                </a:solidFill>
                <a:effectLst/>
                <a:highlight>
                  <a:srgbClr val="FFFFFF"/>
                </a:highlight>
                <a:latin typeface="Merriweather" panose="020F0502020204030204" pitchFamily="34" charset="0"/>
              </a:rPr>
              <a:t> spectra to determine component concentrations (</a:t>
            </a:r>
            <a:r>
              <a:rPr lang="en-GB" b="0" i="0" u="none" strike="noStrike" dirty="0">
                <a:solidFill>
                  <a:srgbClr val="006FB7"/>
                </a:solidFill>
                <a:effectLst/>
                <a:highlight>
                  <a:srgbClr val="FFFFFF"/>
                </a:highlight>
                <a:latin typeface="Merriweather" pitchFamily="2" charset="77"/>
              </a:rPr>
              <a:t>31</a:t>
            </a:r>
            <a:r>
              <a:rPr lang="en-GB" b="0" i="0" dirty="0">
                <a:solidFill>
                  <a:srgbClr val="2A2A2A"/>
                </a:solidFill>
                <a:effectLst/>
                <a:highlight>
                  <a:srgbClr val="FFFFFF"/>
                </a:highlight>
                <a:latin typeface="Merriweather" pitchFamily="2" charset="77"/>
              </a:rPr>
              <a:t>). </a:t>
            </a:r>
          </a:p>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5</a:t>
            </a:fld>
            <a:endParaRPr lang="en-US"/>
          </a:p>
        </p:txBody>
      </p:sp>
    </p:spTree>
    <p:extLst>
      <p:ext uri="{BB962C8B-B14F-4D97-AF65-F5344CB8AC3E}">
        <p14:creationId xmlns:p14="http://schemas.microsoft.com/office/powerpoint/2010/main" val="1622595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data were drawn from </a:t>
            </a:r>
          </a:p>
        </p:txBody>
      </p:sp>
      <p:sp>
        <p:nvSpPr>
          <p:cNvPr id="4" name="Slide Number Placeholder 3"/>
          <p:cNvSpPr>
            <a:spLocks noGrp="1"/>
          </p:cNvSpPr>
          <p:nvPr>
            <p:ph type="sldNum" sz="quarter" idx="5"/>
          </p:nvPr>
        </p:nvSpPr>
        <p:spPr/>
        <p:txBody>
          <a:bodyPr/>
          <a:lstStyle/>
          <a:p>
            <a:fld id="{401476D8-6C10-9643-BA36-60C8A4256B4C}" type="slidenum">
              <a:rPr lang="en-US" smtClean="0"/>
              <a:t>6</a:t>
            </a:fld>
            <a:endParaRPr lang="en-US"/>
          </a:p>
        </p:txBody>
      </p:sp>
    </p:spTree>
    <p:extLst>
      <p:ext uri="{BB962C8B-B14F-4D97-AF65-F5344CB8AC3E}">
        <p14:creationId xmlns:p14="http://schemas.microsoft.com/office/powerpoint/2010/main" val="120015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476D8-6C10-9643-BA36-60C8A4256B4C}" type="slidenum">
              <a:rPr lang="en-US" smtClean="0"/>
              <a:t>7</a:t>
            </a:fld>
            <a:endParaRPr lang="en-US"/>
          </a:p>
        </p:txBody>
      </p:sp>
    </p:spTree>
    <p:extLst>
      <p:ext uri="{BB962C8B-B14F-4D97-AF65-F5344CB8AC3E}">
        <p14:creationId xmlns:p14="http://schemas.microsoft.com/office/powerpoint/2010/main" val="709693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not all currently extant</a:t>
            </a:r>
          </a:p>
        </p:txBody>
      </p:sp>
      <p:sp>
        <p:nvSpPr>
          <p:cNvPr id="4" name="Slide Number Placeholder 3"/>
          <p:cNvSpPr>
            <a:spLocks noGrp="1"/>
          </p:cNvSpPr>
          <p:nvPr>
            <p:ph type="sldNum" sz="quarter" idx="5"/>
          </p:nvPr>
        </p:nvSpPr>
        <p:spPr/>
        <p:txBody>
          <a:bodyPr/>
          <a:lstStyle/>
          <a:p>
            <a:fld id="{401476D8-6C10-9643-BA36-60C8A4256B4C}" type="slidenum">
              <a:rPr lang="en-US" smtClean="0"/>
              <a:t>9</a:t>
            </a:fld>
            <a:endParaRPr lang="en-US"/>
          </a:p>
        </p:txBody>
      </p:sp>
    </p:spTree>
    <p:extLst>
      <p:ext uri="{BB962C8B-B14F-4D97-AF65-F5344CB8AC3E}">
        <p14:creationId xmlns:p14="http://schemas.microsoft.com/office/powerpoint/2010/main" val="90718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circles are sized based on the number of samples tested and I had to scale the radii down to one half of one percent of their original size, lest the blue blot out the entire map</a:t>
            </a:r>
          </a:p>
        </p:txBody>
      </p:sp>
      <p:sp>
        <p:nvSpPr>
          <p:cNvPr id="4" name="Slide Number Placeholder 3"/>
          <p:cNvSpPr>
            <a:spLocks noGrp="1"/>
          </p:cNvSpPr>
          <p:nvPr>
            <p:ph type="sldNum" sz="quarter" idx="5"/>
          </p:nvPr>
        </p:nvSpPr>
        <p:spPr/>
        <p:txBody>
          <a:bodyPr/>
          <a:lstStyle/>
          <a:p>
            <a:fld id="{401476D8-6C10-9643-BA36-60C8A4256B4C}" type="slidenum">
              <a:rPr lang="en-US" smtClean="0"/>
              <a:t>10</a:t>
            </a:fld>
            <a:endParaRPr lang="en-US"/>
          </a:p>
        </p:txBody>
      </p:sp>
    </p:spTree>
    <p:extLst>
      <p:ext uri="{BB962C8B-B14F-4D97-AF65-F5344CB8AC3E}">
        <p14:creationId xmlns:p14="http://schemas.microsoft.com/office/powerpoint/2010/main" val="3164818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77987" y="3308198"/>
            <a:ext cx="4732487" cy="1470025"/>
          </a:xfrm>
        </p:spPr>
        <p:txBody>
          <a:bodyPr/>
          <a:lstStyle>
            <a:lvl1pPr algn="l">
              <a:defRPr sz="3600">
                <a:solidFill>
                  <a:srgbClr val="ADAFAF"/>
                </a:solidFill>
              </a:defRPr>
            </a:lvl1pPr>
          </a:lstStyle>
          <a:p>
            <a:r>
              <a:rPr lang="en-US"/>
              <a:t>Click to edit Master title style</a:t>
            </a:r>
            <a:endParaRPr lang="en-US" dirty="0"/>
          </a:p>
        </p:txBody>
      </p:sp>
      <p:sp>
        <p:nvSpPr>
          <p:cNvPr id="3" name="Subtitle 2"/>
          <p:cNvSpPr>
            <a:spLocks noGrp="1"/>
          </p:cNvSpPr>
          <p:nvPr>
            <p:ph type="subTitle" idx="1"/>
          </p:nvPr>
        </p:nvSpPr>
        <p:spPr>
          <a:xfrm>
            <a:off x="777987" y="4778222"/>
            <a:ext cx="4732487" cy="727431"/>
          </a:xfrm>
        </p:spPr>
        <p:txBody>
          <a:bodyPr/>
          <a:lstStyle>
            <a:lvl1pPr marL="0" indent="0" algn="l">
              <a:buNone/>
              <a:defRPr sz="1800">
                <a:solidFill>
                  <a:srgbClr val="ADAFA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77987" y="5488186"/>
            <a:ext cx="2133600" cy="365125"/>
          </a:xfrm>
        </p:spPr>
        <p:txBody>
          <a:bodyPr/>
          <a:lstStyle>
            <a:lvl1pPr>
              <a:defRPr>
                <a:solidFill>
                  <a:srgbClr val="ADAFAF"/>
                </a:solidFill>
              </a:defRPr>
            </a:lvl1pPr>
          </a:lstStyle>
          <a:p>
            <a:fld id="{3F9CA1BF-2353-5844-8849-3757C81F4026}" type="datetimeFigureOut">
              <a:rPr lang="en-US" smtClean="0"/>
              <a:pPr/>
              <a:t>2/27/25</a:t>
            </a:fld>
            <a:endParaRPr lang="en-US" dirty="0"/>
          </a:p>
        </p:txBody>
      </p:sp>
    </p:spTree>
    <p:extLst>
      <p:ext uri="{BB962C8B-B14F-4D97-AF65-F5344CB8AC3E}">
        <p14:creationId xmlns:p14="http://schemas.microsoft.com/office/powerpoint/2010/main" val="3984281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CA1BF-2353-5844-8849-3757C81F4026}" type="datetimeFigureOut">
              <a:rPr lang="en-US" smtClean="0"/>
              <a:t>2/27/25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3918147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CA1BF-2353-5844-8849-3757C81F4026}"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1207626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CA1BF-2353-5844-8849-3757C81F4026}"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2066340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CA1BF-2353-5844-8849-3757C81F4026}"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928294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CA1BF-2353-5844-8849-3757C81F4026}"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62270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200">
                <a:solidFill>
                  <a:srgbClr val="0073C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493145"/>
            <a:ext cx="2133600" cy="228330"/>
          </a:xfrm>
        </p:spPr>
        <p:txBody>
          <a:bodyPr/>
          <a:lstStyle/>
          <a:p>
            <a:fld id="{F953A391-DC52-8646-A74A-191E1ECAA86D}" type="slidenum">
              <a:rPr lang="en-US" smtClean="0"/>
              <a:t>‹#›</a:t>
            </a:fld>
            <a:endParaRPr lang="en-US" dirty="0"/>
          </a:p>
        </p:txBody>
      </p:sp>
    </p:spTree>
    <p:extLst>
      <p:ext uri="{BB962C8B-B14F-4D97-AF65-F5344CB8AC3E}">
        <p14:creationId xmlns:p14="http://schemas.microsoft.com/office/powerpoint/2010/main" val="91423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with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005263" y="1600199"/>
            <a:ext cx="4454525" cy="4525963"/>
          </a:xfrm>
        </p:spPr>
        <p:txBody>
          <a:bodyPr/>
          <a:lstStyle>
            <a:lvl1pPr>
              <a:defRPr>
                <a:solidFill>
                  <a:srgbClr val="0073CF"/>
                </a:solidFill>
              </a:defRPr>
            </a:lvl1pPr>
          </a:lstStyle>
          <a:p>
            <a:r>
              <a:rPr lang="en-US"/>
              <a:t>Drag picture to placeholder or click icon to add</a:t>
            </a:r>
            <a:endParaRPr lang="en-US" dirty="0"/>
          </a:p>
        </p:txBody>
      </p:sp>
      <p:sp>
        <p:nvSpPr>
          <p:cNvPr id="8" name="Title 1"/>
          <p:cNvSpPr>
            <a:spLocks noGrp="1"/>
          </p:cNvSpPr>
          <p:nvPr>
            <p:ph type="title"/>
          </p:nvPr>
        </p:nvSpPr>
        <p:spPr>
          <a:xfrm>
            <a:off x="457200" y="274638"/>
            <a:ext cx="8229600" cy="1143000"/>
          </a:xfrm>
        </p:spPr>
        <p:txBody>
          <a:bodyPr/>
          <a:lstStyle>
            <a:lvl1pPr algn="l">
              <a:defRPr sz="3200">
                <a:solidFill>
                  <a:srgbClr val="0073CF"/>
                </a:solidFill>
              </a:defRPr>
            </a:lvl1pPr>
          </a:lstStyle>
          <a:p>
            <a:r>
              <a:rPr lang="en-US"/>
              <a:t>Click to edit Master title style</a:t>
            </a:r>
            <a:endParaRPr lang="en-US" dirty="0"/>
          </a:p>
        </p:txBody>
      </p:sp>
      <p:sp>
        <p:nvSpPr>
          <p:cNvPr id="9" name="Content Placeholder 2"/>
          <p:cNvSpPr>
            <a:spLocks noGrp="1"/>
          </p:cNvSpPr>
          <p:nvPr>
            <p:ph idx="1"/>
          </p:nvPr>
        </p:nvSpPr>
        <p:spPr>
          <a:xfrm>
            <a:off x="457200" y="1600200"/>
            <a:ext cx="3363256" cy="4525963"/>
          </a:xfrm>
        </p:spPr>
        <p:txBody>
          <a:bodyPr/>
          <a:lstStyle>
            <a:lvl1pPr>
              <a:defRPr>
                <a:solidFill>
                  <a:srgbClr val="7F7F7F"/>
                </a:solidFill>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74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457200" y="1600199"/>
            <a:ext cx="8229599" cy="4525963"/>
          </a:xfrm>
        </p:spPr>
        <p:txBody>
          <a:bodyPr/>
          <a:lstStyle>
            <a:lvl1pPr>
              <a:defRPr>
                <a:solidFill>
                  <a:srgbClr val="0073CF"/>
                </a:solidFill>
              </a:defRPr>
            </a:lvl1pPr>
          </a:lstStyle>
          <a:p>
            <a:r>
              <a:rPr lang="en-US"/>
              <a:t>Drag picture to placeholder or click icon to add</a:t>
            </a:r>
            <a:endParaRPr lang="en-US" dirty="0"/>
          </a:p>
        </p:txBody>
      </p:sp>
      <p:sp>
        <p:nvSpPr>
          <p:cNvPr id="7" name="Title 1"/>
          <p:cNvSpPr>
            <a:spLocks noGrp="1"/>
          </p:cNvSpPr>
          <p:nvPr>
            <p:ph type="title"/>
          </p:nvPr>
        </p:nvSpPr>
        <p:spPr>
          <a:xfrm>
            <a:off x="457200" y="274638"/>
            <a:ext cx="8229600" cy="1143000"/>
          </a:xfrm>
        </p:spPr>
        <p:txBody>
          <a:bodyPr/>
          <a:lstStyle>
            <a:lvl1pPr algn="l">
              <a:defRPr sz="3200">
                <a:solidFill>
                  <a:srgbClr val="0073CF"/>
                </a:solidFill>
              </a:defRPr>
            </a:lvl1pPr>
          </a:lstStyle>
          <a:p>
            <a:r>
              <a:rPr lang="en-US"/>
              <a:t>Click to edit Master title style</a:t>
            </a:r>
            <a:endParaRPr lang="en-US" dirty="0"/>
          </a:p>
        </p:txBody>
      </p:sp>
    </p:spTree>
    <p:extLst>
      <p:ext uri="{BB962C8B-B14F-4D97-AF65-F5344CB8AC3E}">
        <p14:creationId xmlns:p14="http://schemas.microsoft.com/office/powerpoint/2010/main" val="2280126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Master Layou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67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CA1BF-2353-5844-8849-3757C81F4026}"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426423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9CA1BF-2353-5844-8849-3757C81F4026}"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381767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CA1BF-2353-5844-8849-3757C81F4026}" type="datetimeFigureOut">
              <a:rPr lang="en-US" smtClean="0"/>
              <a:t>2/27/25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427966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9CA1BF-2353-5844-8849-3757C81F4026}" type="datetimeFigureOut">
              <a:rPr lang="en-US" smtClean="0"/>
              <a:t>2/27/25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53A391-DC52-8646-A74A-191E1ECAA86D}" type="slidenum">
              <a:rPr lang="en-US" smtClean="0"/>
              <a:t>‹#›</a:t>
            </a:fld>
            <a:endParaRPr lang="en-US"/>
          </a:p>
        </p:txBody>
      </p:sp>
    </p:spTree>
    <p:extLst>
      <p:ext uri="{BB962C8B-B14F-4D97-AF65-F5344CB8AC3E}">
        <p14:creationId xmlns:p14="http://schemas.microsoft.com/office/powerpoint/2010/main" val="6792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CA1BF-2353-5844-8849-3757C81F4026}" type="datetimeFigureOut">
              <a:rPr lang="en-US" smtClean="0"/>
              <a:t>2/27/25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3A391-DC52-8646-A74A-191E1ECAA86D}" type="slidenum">
              <a:rPr lang="en-US" smtClean="0"/>
              <a:t>‹#›</a:t>
            </a:fld>
            <a:endParaRPr lang="en-US"/>
          </a:p>
        </p:txBody>
      </p:sp>
    </p:spTree>
    <p:extLst>
      <p:ext uri="{BB962C8B-B14F-4D97-AF65-F5344CB8AC3E}">
        <p14:creationId xmlns:p14="http://schemas.microsoft.com/office/powerpoint/2010/main" val="1568417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9DBF3-C88A-AAD1-C8DC-915F6B06DAA2}"/>
              </a:ext>
            </a:extLst>
          </p:cNvPr>
          <p:cNvSpPr/>
          <p:nvPr/>
        </p:nvSpPr>
        <p:spPr>
          <a:xfrm>
            <a:off x="0" y="6052612"/>
            <a:ext cx="9143999" cy="637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309730-30E1-9781-A656-70C98A752589}"/>
              </a:ext>
            </a:extLst>
          </p:cNvPr>
          <p:cNvSpPr/>
          <p:nvPr/>
        </p:nvSpPr>
        <p:spPr>
          <a:xfrm>
            <a:off x="659757" y="1979271"/>
            <a:ext cx="4734046" cy="1296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987" y="1979271"/>
            <a:ext cx="5105978" cy="1470025"/>
          </a:xfrm>
        </p:spPr>
        <p:txBody>
          <a:bodyPr>
            <a:noAutofit/>
          </a:bodyPr>
          <a:lstStyle/>
          <a:p>
            <a:r>
              <a:rPr lang="en-US" dirty="0">
                <a:solidFill>
                  <a:schemeClr val="tx1"/>
                </a:solidFill>
              </a:rPr>
              <a:t>Using drug checking data to assess geographic and temporal trends in fentanyl concentration in BC, 2022-2024</a:t>
            </a:r>
          </a:p>
        </p:txBody>
      </p:sp>
      <p:sp>
        <p:nvSpPr>
          <p:cNvPr id="3" name="Subtitle 2"/>
          <p:cNvSpPr>
            <a:spLocks noGrp="1"/>
          </p:cNvSpPr>
          <p:nvPr>
            <p:ph type="subTitle" idx="1"/>
          </p:nvPr>
        </p:nvSpPr>
        <p:spPr>
          <a:xfrm>
            <a:off x="777987" y="4351608"/>
            <a:ext cx="4732487" cy="727431"/>
          </a:xfrm>
        </p:spPr>
        <p:txBody>
          <a:bodyPr/>
          <a:lstStyle/>
          <a:p>
            <a:r>
              <a:rPr lang="en-US" dirty="0">
                <a:solidFill>
                  <a:schemeClr val="tx1"/>
                </a:solidFill>
              </a:rPr>
              <a:t>Joshua Bird</a:t>
            </a:r>
          </a:p>
          <a:p>
            <a:r>
              <a:rPr lang="en-US" dirty="0">
                <a:solidFill>
                  <a:schemeClr val="tx1"/>
                </a:solidFill>
              </a:rPr>
              <a:t>27 February 2025</a:t>
            </a:r>
          </a:p>
          <a:p>
            <a:endParaRPr lang="en-US" dirty="0">
              <a:solidFill>
                <a:schemeClr val="tx1"/>
              </a:solidFill>
            </a:endParaRPr>
          </a:p>
        </p:txBody>
      </p:sp>
      <p:pic>
        <p:nvPicPr>
          <p:cNvPr id="5" name="Picture 4">
            <a:extLst>
              <a:ext uri="{FF2B5EF4-FFF2-40B4-BE49-F238E27FC236}">
                <a16:creationId xmlns:a16="http://schemas.microsoft.com/office/drawing/2014/main" id="{32AE6B6C-1087-0E3B-EE4D-C3F57A044EAC}"/>
              </a:ext>
            </a:extLst>
          </p:cNvPr>
          <p:cNvPicPr>
            <a:picLocks noChangeAspect="1"/>
          </p:cNvPicPr>
          <p:nvPr/>
        </p:nvPicPr>
        <p:blipFill>
          <a:blip r:embed="rId4"/>
          <a:stretch>
            <a:fillRect/>
          </a:stretch>
        </p:blipFill>
        <p:spPr>
          <a:xfrm>
            <a:off x="1" y="6155012"/>
            <a:ext cx="9144000" cy="400687"/>
          </a:xfrm>
          <a:prstGeom prst="rect">
            <a:avLst/>
          </a:prstGeom>
        </p:spPr>
      </p:pic>
    </p:spTree>
    <p:extLst>
      <p:ext uri="{BB962C8B-B14F-4D97-AF65-F5344CB8AC3E}">
        <p14:creationId xmlns:p14="http://schemas.microsoft.com/office/powerpoint/2010/main" val="1048106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DFBEE-372D-DE85-5ED0-75A7EAB02837}"/>
            </a:ext>
          </a:extLst>
        </p:cNvPr>
        <p:cNvGrpSpPr/>
        <p:nvPr/>
      </p:nvGrpSpPr>
      <p:grpSpPr>
        <a:xfrm>
          <a:off x="0" y="0"/>
          <a:ext cx="0" cy="0"/>
          <a:chOff x="0" y="0"/>
          <a:chExt cx="0" cy="0"/>
        </a:xfrm>
      </p:grpSpPr>
      <p:pic>
        <p:nvPicPr>
          <p:cNvPr id="5" name="Picture 4" descr="A map with blue circles&#10;&#10;Description automatically generated">
            <a:extLst>
              <a:ext uri="{FF2B5EF4-FFF2-40B4-BE49-F238E27FC236}">
                <a16:creationId xmlns:a16="http://schemas.microsoft.com/office/drawing/2014/main" id="{0DA2CE2A-ACF2-A1E3-DD90-7BDD79E362B7}"/>
              </a:ext>
            </a:extLst>
          </p:cNvPr>
          <p:cNvPicPr>
            <a:picLocks noChangeAspect="1"/>
          </p:cNvPicPr>
          <p:nvPr/>
        </p:nvPicPr>
        <p:blipFill>
          <a:blip r:embed="rId3"/>
          <a:stretch>
            <a:fillRect/>
          </a:stretch>
        </p:blipFill>
        <p:spPr>
          <a:xfrm>
            <a:off x="88947" y="39756"/>
            <a:ext cx="9045618" cy="6933408"/>
          </a:xfrm>
          <a:prstGeom prst="rect">
            <a:avLst/>
          </a:prstGeom>
        </p:spPr>
      </p:pic>
    </p:spTree>
    <p:extLst>
      <p:ext uri="{BB962C8B-B14F-4D97-AF65-F5344CB8AC3E}">
        <p14:creationId xmlns:p14="http://schemas.microsoft.com/office/powerpoint/2010/main" val="294429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2B28-57E8-F8A2-2719-458CB3E7E358}"/>
              </a:ext>
            </a:extLst>
          </p:cNvPr>
          <p:cNvSpPr>
            <a:spLocks noGrp="1"/>
          </p:cNvSpPr>
          <p:nvPr>
            <p:ph type="title"/>
          </p:nvPr>
        </p:nvSpPr>
        <p:spPr>
          <a:xfrm>
            <a:off x="3749039" y="2560638"/>
            <a:ext cx="6048103" cy="1143000"/>
          </a:xfrm>
        </p:spPr>
        <p:txBody>
          <a:bodyPr/>
          <a:lstStyle/>
          <a:p>
            <a:r>
              <a:rPr lang="en-US" dirty="0"/>
              <a:t>RESULTS</a:t>
            </a:r>
          </a:p>
        </p:txBody>
      </p:sp>
    </p:spTree>
    <p:extLst>
      <p:ext uri="{BB962C8B-B14F-4D97-AF65-F5344CB8AC3E}">
        <p14:creationId xmlns:p14="http://schemas.microsoft.com/office/powerpoint/2010/main" val="63142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0EB1-8685-40EF-C89C-4CB969E2A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AD37A-CFFF-B1BD-807D-BE7421C27E6F}"/>
              </a:ext>
            </a:extLst>
          </p:cNvPr>
          <p:cNvSpPr>
            <a:spLocks noGrp="1"/>
          </p:cNvSpPr>
          <p:nvPr>
            <p:ph type="title"/>
          </p:nvPr>
        </p:nvSpPr>
        <p:spPr>
          <a:xfrm>
            <a:off x="2126489" y="2857500"/>
            <a:ext cx="4891021" cy="1143000"/>
          </a:xfrm>
        </p:spPr>
        <p:txBody>
          <a:bodyPr/>
          <a:lstStyle/>
          <a:p>
            <a:r>
              <a:rPr lang="en-US" dirty="0"/>
              <a:t>RESULTS – Health Authority</a:t>
            </a:r>
          </a:p>
        </p:txBody>
      </p:sp>
    </p:spTree>
    <p:extLst>
      <p:ext uri="{BB962C8B-B14F-4D97-AF65-F5344CB8AC3E}">
        <p14:creationId xmlns:p14="http://schemas.microsoft.com/office/powerpoint/2010/main" val="378596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10;&#10;Description automatically generated">
            <a:extLst>
              <a:ext uri="{FF2B5EF4-FFF2-40B4-BE49-F238E27FC236}">
                <a16:creationId xmlns:a16="http://schemas.microsoft.com/office/drawing/2014/main" id="{E6D5CE2B-2BE0-AAFC-7693-CEEF09B169B5}"/>
              </a:ext>
            </a:extLst>
          </p:cNvPr>
          <p:cNvPicPr>
            <a:picLocks noChangeAspect="1"/>
          </p:cNvPicPr>
          <p:nvPr/>
        </p:nvPicPr>
        <p:blipFill>
          <a:blip r:embed="rId3"/>
          <a:stretch>
            <a:fillRect/>
          </a:stretch>
        </p:blipFill>
        <p:spPr>
          <a:xfrm>
            <a:off x="293914" y="13063"/>
            <a:ext cx="8556171" cy="6844937"/>
          </a:xfrm>
          <a:prstGeom prst="rect">
            <a:avLst/>
          </a:prstGeom>
        </p:spPr>
      </p:pic>
    </p:spTree>
    <p:extLst>
      <p:ext uri="{BB962C8B-B14F-4D97-AF65-F5344CB8AC3E}">
        <p14:creationId xmlns:p14="http://schemas.microsoft.com/office/powerpoint/2010/main" val="976594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60A1194B-A5DD-986F-3F5F-09CB07E786F9}"/>
              </a:ext>
            </a:extLst>
          </p:cNvPr>
          <p:cNvPicPr>
            <a:picLocks noChangeAspect="1"/>
          </p:cNvPicPr>
          <p:nvPr/>
        </p:nvPicPr>
        <p:blipFill>
          <a:blip r:embed="rId3"/>
          <a:stretch>
            <a:fillRect/>
          </a:stretch>
        </p:blipFill>
        <p:spPr>
          <a:xfrm>
            <a:off x="280034" y="0"/>
            <a:ext cx="8583931" cy="6867145"/>
          </a:xfrm>
          <a:prstGeom prst="rect">
            <a:avLst/>
          </a:prstGeom>
        </p:spPr>
      </p:pic>
    </p:spTree>
    <p:extLst>
      <p:ext uri="{BB962C8B-B14F-4D97-AF65-F5344CB8AC3E}">
        <p14:creationId xmlns:p14="http://schemas.microsoft.com/office/powerpoint/2010/main" val="33644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raph&#10;&#10;Description automatically generated">
            <a:extLst>
              <a:ext uri="{FF2B5EF4-FFF2-40B4-BE49-F238E27FC236}">
                <a16:creationId xmlns:a16="http://schemas.microsoft.com/office/drawing/2014/main" id="{9760DBE4-F3F8-0DE2-E3FA-358BB4C269F5}"/>
              </a:ext>
            </a:extLst>
          </p:cNvPr>
          <p:cNvPicPr>
            <a:picLocks noChangeAspect="1"/>
          </p:cNvPicPr>
          <p:nvPr/>
        </p:nvPicPr>
        <p:blipFill>
          <a:blip r:embed="rId3"/>
          <a:stretch>
            <a:fillRect/>
          </a:stretch>
        </p:blipFill>
        <p:spPr>
          <a:xfrm>
            <a:off x="0" y="685800"/>
            <a:ext cx="9144000" cy="5486400"/>
          </a:xfrm>
          <a:prstGeom prst="rect">
            <a:avLst/>
          </a:prstGeom>
        </p:spPr>
      </p:pic>
      <p:pic>
        <p:nvPicPr>
          <p:cNvPr id="2" name="Picture 1">
            <a:extLst>
              <a:ext uri="{FF2B5EF4-FFF2-40B4-BE49-F238E27FC236}">
                <a16:creationId xmlns:a16="http://schemas.microsoft.com/office/drawing/2014/main" id="{A5A062F3-DB3E-A10B-5065-441C1E6EE1D2}"/>
              </a:ext>
            </a:extLst>
          </p:cNvPr>
          <p:cNvPicPr>
            <a:picLocks noChangeAspect="1"/>
          </p:cNvPicPr>
          <p:nvPr/>
        </p:nvPicPr>
        <p:blipFill>
          <a:blip r:embed="rId4"/>
          <a:stretch>
            <a:fillRect/>
          </a:stretch>
        </p:blipFill>
        <p:spPr>
          <a:xfrm>
            <a:off x="5125002" y="685800"/>
            <a:ext cx="1156528" cy="419100"/>
          </a:xfrm>
          <a:prstGeom prst="rect">
            <a:avLst/>
          </a:prstGeom>
        </p:spPr>
      </p:pic>
    </p:spTree>
    <p:extLst>
      <p:ext uri="{BB962C8B-B14F-4D97-AF65-F5344CB8AC3E}">
        <p14:creationId xmlns:p14="http://schemas.microsoft.com/office/powerpoint/2010/main" val="194452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F74DB-805E-4F48-7459-CACE44E65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7B3BB-2B93-C530-00DC-5EDA3CEE73F5}"/>
              </a:ext>
            </a:extLst>
          </p:cNvPr>
          <p:cNvSpPr>
            <a:spLocks noGrp="1"/>
          </p:cNvSpPr>
          <p:nvPr>
            <p:ph type="title"/>
          </p:nvPr>
        </p:nvSpPr>
        <p:spPr>
          <a:xfrm>
            <a:off x="2756688" y="2857500"/>
            <a:ext cx="3630623" cy="1143000"/>
          </a:xfrm>
        </p:spPr>
        <p:txBody>
          <a:bodyPr/>
          <a:lstStyle/>
          <a:p>
            <a:r>
              <a:rPr lang="en-US" dirty="0"/>
              <a:t>RESULTS – Over time </a:t>
            </a:r>
          </a:p>
        </p:txBody>
      </p:sp>
    </p:spTree>
    <p:extLst>
      <p:ext uri="{BB962C8B-B14F-4D97-AF65-F5344CB8AC3E}">
        <p14:creationId xmlns:p14="http://schemas.microsoft.com/office/powerpoint/2010/main" val="938825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lines and dots&#10;&#10;Description automatically generated">
            <a:extLst>
              <a:ext uri="{FF2B5EF4-FFF2-40B4-BE49-F238E27FC236}">
                <a16:creationId xmlns:a16="http://schemas.microsoft.com/office/drawing/2014/main" id="{5D78F7A5-17C5-00AA-2167-35887D35C8D4}"/>
              </a:ext>
            </a:extLst>
          </p:cNvPr>
          <p:cNvPicPr>
            <a:picLocks noChangeAspect="1"/>
          </p:cNvPicPr>
          <p:nvPr/>
        </p:nvPicPr>
        <p:blipFill>
          <a:blip r:embed="rId3"/>
          <a:stretch>
            <a:fillRect/>
          </a:stretch>
        </p:blipFill>
        <p:spPr>
          <a:xfrm>
            <a:off x="284921" y="0"/>
            <a:ext cx="8574157" cy="6859326"/>
          </a:xfrm>
          <a:prstGeom prst="rect">
            <a:avLst/>
          </a:prstGeom>
        </p:spPr>
      </p:pic>
    </p:spTree>
    <p:extLst>
      <p:ext uri="{BB962C8B-B14F-4D97-AF65-F5344CB8AC3E}">
        <p14:creationId xmlns:p14="http://schemas.microsoft.com/office/powerpoint/2010/main" val="36975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4A622-80D3-CDCF-B93E-A1F7556BCD47}"/>
            </a:ext>
          </a:extLst>
        </p:cNvPr>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660CEB91-44E4-B940-EEF3-E9E9A4AB8CCA}"/>
              </a:ext>
            </a:extLst>
          </p:cNvPr>
          <p:cNvPicPr>
            <a:picLocks noChangeAspect="1"/>
          </p:cNvPicPr>
          <p:nvPr/>
        </p:nvPicPr>
        <p:blipFill>
          <a:blip r:embed="rId3"/>
          <a:stretch>
            <a:fillRect/>
          </a:stretch>
        </p:blipFill>
        <p:spPr>
          <a:xfrm>
            <a:off x="282023" y="0"/>
            <a:ext cx="8579954" cy="6863963"/>
          </a:xfrm>
          <a:prstGeom prst="rect">
            <a:avLst/>
          </a:prstGeom>
        </p:spPr>
      </p:pic>
    </p:spTree>
    <p:extLst>
      <p:ext uri="{BB962C8B-B14F-4D97-AF65-F5344CB8AC3E}">
        <p14:creationId xmlns:p14="http://schemas.microsoft.com/office/powerpoint/2010/main" val="291896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3CA5-5E30-1549-5DDE-0FD635CD3875}"/>
            </a:ext>
          </a:extLst>
        </p:cNvPr>
        <p:cNvGrpSpPr/>
        <p:nvPr/>
      </p:nvGrpSpPr>
      <p:grpSpPr>
        <a:xfrm>
          <a:off x="0" y="0"/>
          <a:ext cx="0" cy="0"/>
          <a:chOff x="0" y="0"/>
          <a:chExt cx="0" cy="0"/>
        </a:xfrm>
      </p:grpSpPr>
      <p:pic>
        <p:nvPicPr>
          <p:cNvPr id="4" name="Picture 3" descr="A graph of different colored lines&#10;&#10;Description automatically generated">
            <a:extLst>
              <a:ext uri="{FF2B5EF4-FFF2-40B4-BE49-F238E27FC236}">
                <a16:creationId xmlns:a16="http://schemas.microsoft.com/office/drawing/2014/main" id="{4EBBF80F-4854-4FD3-12C6-7E1762B0F131}"/>
              </a:ext>
            </a:extLst>
          </p:cNvPr>
          <p:cNvPicPr>
            <a:picLocks noChangeAspect="1"/>
          </p:cNvPicPr>
          <p:nvPr/>
        </p:nvPicPr>
        <p:blipFill>
          <a:blip r:embed="rId3"/>
          <a:stretch>
            <a:fillRect/>
          </a:stretch>
        </p:blipFill>
        <p:spPr>
          <a:xfrm>
            <a:off x="278295" y="0"/>
            <a:ext cx="8587409" cy="6869927"/>
          </a:xfrm>
          <a:prstGeom prst="rect">
            <a:avLst/>
          </a:prstGeom>
        </p:spPr>
      </p:pic>
    </p:spTree>
    <p:extLst>
      <p:ext uri="{BB962C8B-B14F-4D97-AF65-F5344CB8AC3E}">
        <p14:creationId xmlns:p14="http://schemas.microsoft.com/office/powerpoint/2010/main" val="396723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DE20-1C1A-871C-17A3-57806A77C536}"/>
              </a:ext>
            </a:extLst>
          </p:cNvPr>
          <p:cNvSpPr>
            <a:spLocks noGrp="1"/>
          </p:cNvSpPr>
          <p:nvPr>
            <p:ph type="title"/>
          </p:nvPr>
        </p:nvSpPr>
        <p:spPr/>
        <p:txBody>
          <a:bodyPr/>
          <a:lstStyle/>
          <a:p>
            <a:r>
              <a:rPr lang="en-US" dirty="0"/>
              <a:t>Preamble</a:t>
            </a:r>
          </a:p>
        </p:txBody>
      </p:sp>
      <p:sp>
        <p:nvSpPr>
          <p:cNvPr id="3" name="Content Placeholder 2">
            <a:extLst>
              <a:ext uri="{FF2B5EF4-FFF2-40B4-BE49-F238E27FC236}">
                <a16:creationId xmlns:a16="http://schemas.microsoft.com/office/drawing/2014/main" id="{0F62A3C5-B2AB-281E-13A6-0C9672AC34B1}"/>
              </a:ext>
            </a:extLst>
          </p:cNvPr>
          <p:cNvSpPr>
            <a:spLocks noGrp="1"/>
          </p:cNvSpPr>
          <p:nvPr>
            <p:ph idx="1"/>
          </p:nvPr>
        </p:nvSpPr>
        <p:spPr/>
        <p:txBody>
          <a:bodyPr>
            <a:normAutofit/>
          </a:bodyPr>
          <a:lstStyle/>
          <a:p>
            <a:r>
              <a:rPr lang="en-US" b="1" dirty="0">
                <a:solidFill>
                  <a:schemeClr val="tx1"/>
                </a:solidFill>
              </a:rPr>
              <a:t>Disclaimer: </a:t>
            </a:r>
            <a:r>
              <a:rPr lang="en-US" dirty="0">
                <a:solidFill>
                  <a:schemeClr val="tx1"/>
                </a:solidFill>
              </a:rPr>
              <a:t>No conflicts of interest</a:t>
            </a:r>
          </a:p>
          <a:p>
            <a:endParaRPr lang="en-US" b="1" dirty="0">
              <a:solidFill>
                <a:schemeClr val="tx1"/>
              </a:solidFill>
            </a:endParaRPr>
          </a:p>
          <a:p>
            <a:r>
              <a:rPr lang="en-US" b="1" dirty="0">
                <a:solidFill>
                  <a:schemeClr val="tx1"/>
                </a:solidFill>
              </a:rPr>
              <a:t>Acknowledgement: </a:t>
            </a:r>
            <a:r>
              <a:rPr lang="en-US" dirty="0">
                <a:solidFill>
                  <a:schemeClr val="tx1"/>
                </a:solidFill>
              </a:rPr>
              <a:t>Exist on the unceded territories of Coast Salish Peoples</a:t>
            </a:r>
          </a:p>
          <a:p>
            <a:endParaRPr lang="en-US" b="1" dirty="0">
              <a:solidFill>
                <a:schemeClr val="tx1"/>
              </a:solidFill>
            </a:endParaRPr>
          </a:p>
          <a:p>
            <a:r>
              <a:rPr lang="en-GB" dirty="0">
                <a:solidFill>
                  <a:schemeClr val="tx1"/>
                </a:solidFill>
              </a:rPr>
              <a:t>Overdose rates </a:t>
            </a:r>
            <a:r>
              <a:rPr lang="en-GB" b="1" dirty="0">
                <a:solidFill>
                  <a:schemeClr val="tx1"/>
                </a:solidFill>
              </a:rPr>
              <a:t>~5-8 times </a:t>
            </a:r>
            <a:r>
              <a:rPr lang="en-GB" dirty="0">
                <a:solidFill>
                  <a:schemeClr val="tx1"/>
                </a:solidFill>
              </a:rPr>
              <a:t>greater than non-Indigenous people</a:t>
            </a:r>
            <a:endParaRPr lang="en-US" b="1" dirty="0">
              <a:solidFill>
                <a:schemeClr val="tx1"/>
              </a:solidFill>
            </a:endParaRPr>
          </a:p>
        </p:txBody>
      </p:sp>
    </p:spTree>
    <p:extLst>
      <p:ext uri="{BB962C8B-B14F-4D97-AF65-F5344CB8AC3E}">
        <p14:creationId xmlns:p14="http://schemas.microsoft.com/office/powerpoint/2010/main" val="384416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21413-630D-49C8-8D8D-034A5CC8C134}"/>
              </a:ext>
            </a:extLst>
          </p:cNvPr>
          <p:cNvSpPr>
            <a:spLocks noGrp="1"/>
          </p:cNvSpPr>
          <p:nvPr>
            <p:ph type="title"/>
          </p:nvPr>
        </p:nvSpPr>
        <p:spPr/>
        <p:txBody>
          <a:bodyPr/>
          <a:lstStyle/>
          <a:p>
            <a:r>
              <a:rPr lang="en-US" dirty="0"/>
              <a:t>Interim results – Health Authority over time</a:t>
            </a:r>
          </a:p>
        </p:txBody>
      </p:sp>
      <p:sp>
        <p:nvSpPr>
          <p:cNvPr id="4" name="Content Placeholder 3">
            <a:extLst>
              <a:ext uri="{FF2B5EF4-FFF2-40B4-BE49-F238E27FC236}">
                <a16:creationId xmlns:a16="http://schemas.microsoft.com/office/drawing/2014/main" id="{2D51D465-7855-FFA6-6361-575D4CEF2255}"/>
              </a:ext>
            </a:extLst>
          </p:cNvPr>
          <p:cNvSpPr>
            <a:spLocks noGrp="1"/>
          </p:cNvSpPr>
          <p:nvPr>
            <p:ph idx="1"/>
          </p:nvPr>
        </p:nvSpPr>
        <p:spPr/>
        <p:txBody>
          <a:bodyPr/>
          <a:lstStyle/>
          <a:p>
            <a:r>
              <a:rPr lang="en-US" dirty="0">
                <a:solidFill>
                  <a:schemeClr val="tx1"/>
                </a:solidFill>
              </a:rPr>
              <a:t>Increases in monthly median concentration may have plateaued</a:t>
            </a:r>
          </a:p>
          <a:p>
            <a:r>
              <a:rPr lang="en-US" dirty="0">
                <a:solidFill>
                  <a:schemeClr val="tx1"/>
                </a:solidFill>
              </a:rPr>
              <a:t>Trends in HAs are similar to provincial picture</a:t>
            </a:r>
          </a:p>
          <a:p>
            <a:pPr lvl="1"/>
            <a:r>
              <a:rPr lang="en-US" dirty="0">
                <a:solidFill>
                  <a:schemeClr val="tx1"/>
                </a:solidFill>
              </a:rPr>
              <a:t>Except Island Health Authority</a:t>
            </a:r>
          </a:p>
          <a:p>
            <a:r>
              <a:rPr lang="en-US" dirty="0">
                <a:solidFill>
                  <a:schemeClr val="tx1"/>
                </a:solidFill>
              </a:rPr>
              <a:t>General trend seems to be of convergence</a:t>
            </a:r>
          </a:p>
        </p:txBody>
      </p:sp>
    </p:spTree>
    <p:extLst>
      <p:ext uri="{BB962C8B-B14F-4D97-AF65-F5344CB8AC3E}">
        <p14:creationId xmlns:p14="http://schemas.microsoft.com/office/powerpoint/2010/main" val="191243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92C3-23DD-1593-623A-EAD89ECB2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40BFB-1516-4D6A-3065-3705340F7D69}"/>
              </a:ext>
            </a:extLst>
          </p:cNvPr>
          <p:cNvSpPr>
            <a:spLocks noGrp="1"/>
          </p:cNvSpPr>
          <p:nvPr>
            <p:ph type="title"/>
          </p:nvPr>
        </p:nvSpPr>
        <p:spPr>
          <a:xfrm>
            <a:off x="2564413" y="2857500"/>
            <a:ext cx="4015173" cy="1143000"/>
          </a:xfrm>
        </p:spPr>
        <p:txBody>
          <a:bodyPr/>
          <a:lstStyle/>
          <a:p>
            <a:r>
              <a:rPr lang="en-US" dirty="0"/>
              <a:t>RESULTS – Rural/urban</a:t>
            </a:r>
          </a:p>
        </p:txBody>
      </p:sp>
    </p:spTree>
    <p:extLst>
      <p:ext uri="{BB962C8B-B14F-4D97-AF65-F5344CB8AC3E}">
        <p14:creationId xmlns:p14="http://schemas.microsoft.com/office/powerpoint/2010/main" val="346489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raph&#10;&#10;Description automatically generated">
            <a:extLst>
              <a:ext uri="{FF2B5EF4-FFF2-40B4-BE49-F238E27FC236}">
                <a16:creationId xmlns:a16="http://schemas.microsoft.com/office/drawing/2014/main" id="{02614F02-977C-ACF5-E15D-42C45C7CC359}"/>
              </a:ext>
            </a:extLst>
          </p:cNvPr>
          <p:cNvPicPr>
            <a:picLocks noChangeAspect="1"/>
          </p:cNvPicPr>
          <p:nvPr/>
        </p:nvPicPr>
        <p:blipFill>
          <a:blip r:embed="rId3"/>
          <a:stretch>
            <a:fillRect/>
          </a:stretch>
        </p:blipFill>
        <p:spPr>
          <a:xfrm>
            <a:off x="0" y="685800"/>
            <a:ext cx="9144000" cy="5486400"/>
          </a:xfrm>
          <a:prstGeom prst="rect">
            <a:avLst/>
          </a:prstGeom>
        </p:spPr>
      </p:pic>
    </p:spTree>
    <p:extLst>
      <p:ext uri="{BB962C8B-B14F-4D97-AF65-F5344CB8AC3E}">
        <p14:creationId xmlns:p14="http://schemas.microsoft.com/office/powerpoint/2010/main" val="219558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F4916-7D49-AA4F-3391-BB0074EFE408}"/>
            </a:ext>
          </a:extLst>
        </p:cNvPr>
        <p:cNvGrpSpPr/>
        <p:nvPr/>
      </p:nvGrpSpPr>
      <p:grpSpPr>
        <a:xfrm>
          <a:off x="0" y="0"/>
          <a:ext cx="0" cy="0"/>
          <a:chOff x="0" y="0"/>
          <a:chExt cx="0" cy="0"/>
        </a:xfrm>
      </p:grpSpPr>
      <p:pic>
        <p:nvPicPr>
          <p:cNvPr id="3" name="Picture 2" descr="A graph with lines and dots&#10;&#10;Description automatically generated">
            <a:extLst>
              <a:ext uri="{FF2B5EF4-FFF2-40B4-BE49-F238E27FC236}">
                <a16:creationId xmlns:a16="http://schemas.microsoft.com/office/drawing/2014/main" id="{74FB22D6-E401-49E2-4C6B-318E0CB92177}"/>
              </a:ext>
            </a:extLst>
          </p:cNvPr>
          <p:cNvPicPr>
            <a:picLocks noChangeAspect="1"/>
          </p:cNvPicPr>
          <p:nvPr/>
        </p:nvPicPr>
        <p:blipFill>
          <a:blip r:embed="rId3"/>
          <a:stretch>
            <a:fillRect/>
          </a:stretch>
        </p:blipFill>
        <p:spPr>
          <a:xfrm>
            <a:off x="285750" y="0"/>
            <a:ext cx="8572499" cy="6858000"/>
          </a:xfrm>
          <a:prstGeom prst="rect">
            <a:avLst/>
          </a:prstGeom>
        </p:spPr>
      </p:pic>
    </p:spTree>
    <p:extLst>
      <p:ext uri="{BB962C8B-B14F-4D97-AF65-F5344CB8AC3E}">
        <p14:creationId xmlns:p14="http://schemas.microsoft.com/office/powerpoint/2010/main" val="216886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41613-01B0-B54C-53D4-D48EEC912601}"/>
            </a:ext>
          </a:extLst>
        </p:cNvPr>
        <p:cNvGrpSpPr/>
        <p:nvPr/>
      </p:nvGrpSpPr>
      <p:grpSpPr>
        <a:xfrm>
          <a:off x="0" y="0"/>
          <a:ext cx="0" cy="0"/>
          <a:chOff x="0" y="0"/>
          <a:chExt cx="0" cy="0"/>
        </a:xfrm>
      </p:grpSpPr>
      <p:pic>
        <p:nvPicPr>
          <p:cNvPr id="4" name="Picture 3" descr="A graph of different colored lines&#10;&#10;Description automatically generated">
            <a:extLst>
              <a:ext uri="{FF2B5EF4-FFF2-40B4-BE49-F238E27FC236}">
                <a16:creationId xmlns:a16="http://schemas.microsoft.com/office/drawing/2014/main" id="{5E202C96-D562-D52F-5538-DFF37CB0FB44}"/>
              </a:ext>
            </a:extLst>
          </p:cNvPr>
          <p:cNvPicPr>
            <a:picLocks noChangeAspect="1"/>
          </p:cNvPicPr>
          <p:nvPr/>
        </p:nvPicPr>
        <p:blipFill>
          <a:blip r:embed="rId3"/>
          <a:stretch>
            <a:fillRect/>
          </a:stretch>
        </p:blipFill>
        <p:spPr>
          <a:xfrm>
            <a:off x="284921" y="0"/>
            <a:ext cx="8574157" cy="6859326"/>
          </a:xfrm>
          <a:prstGeom prst="rect">
            <a:avLst/>
          </a:prstGeom>
        </p:spPr>
      </p:pic>
    </p:spTree>
    <p:extLst>
      <p:ext uri="{BB962C8B-B14F-4D97-AF65-F5344CB8AC3E}">
        <p14:creationId xmlns:p14="http://schemas.microsoft.com/office/powerpoint/2010/main" val="74537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EFA99F1D-D001-8A2E-2A4E-32A28757517A}"/>
              </a:ext>
            </a:extLst>
          </p:cNvPr>
          <p:cNvPicPr>
            <a:picLocks noChangeAspect="1"/>
          </p:cNvPicPr>
          <p:nvPr/>
        </p:nvPicPr>
        <p:blipFill>
          <a:blip r:embed="rId3"/>
          <a:stretch>
            <a:fillRect/>
          </a:stretch>
        </p:blipFill>
        <p:spPr>
          <a:xfrm>
            <a:off x="285749" y="0"/>
            <a:ext cx="8572501" cy="6858001"/>
          </a:xfrm>
          <a:prstGeom prst="rect">
            <a:avLst/>
          </a:prstGeom>
        </p:spPr>
      </p:pic>
    </p:spTree>
    <p:extLst>
      <p:ext uri="{BB962C8B-B14F-4D97-AF65-F5344CB8AC3E}">
        <p14:creationId xmlns:p14="http://schemas.microsoft.com/office/powerpoint/2010/main" val="3648282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32B7E-A25F-0B19-DB80-26566A795F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267FF4-BA60-C3DF-28C2-8AA0F73AE1C7}"/>
              </a:ext>
            </a:extLst>
          </p:cNvPr>
          <p:cNvSpPr>
            <a:spLocks noGrp="1"/>
          </p:cNvSpPr>
          <p:nvPr>
            <p:ph type="title"/>
          </p:nvPr>
        </p:nvSpPr>
        <p:spPr/>
        <p:txBody>
          <a:bodyPr/>
          <a:lstStyle/>
          <a:p>
            <a:r>
              <a:rPr lang="en-US" dirty="0"/>
              <a:t>Interim results – Rural/urban over time</a:t>
            </a:r>
          </a:p>
        </p:txBody>
      </p:sp>
      <p:sp>
        <p:nvSpPr>
          <p:cNvPr id="4" name="Content Placeholder 3">
            <a:extLst>
              <a:ext uri="{FF2B5EF4-FFF2-40B4-BE49-F238E27FC236}">
                <a16:creationId xmlns:a16="http://schemas.microsoft.com/office/drawing/2014/main" id="{DE5DE276-D2B1-9CE1-5605-469C11FD86E9}"/>
              </a:ext>
            </a:extLst>
          </p:cNvPr>
          <p:cNvSpPr>
            <a:spLocks noGrp="1"/>
          </p:cNvSpPr>
          <p:nvPr>
            <p:ph idx="1"/>
          </p:nvPr>
        </p:nvSpPr>
        <p:spPr/>
        <p:txBody>
          <a:bodyPr/>
          <a:lstStyle/>
          <a:p>
            <a:r>
              <a:rPr lang="en-US" dirty="0">
                <a:solidFill>
                  <a:schemeClr val="tx1"/>
                </a:solidFill>
              </a:rPr>
              <a:t>Monthly median concentration is similar</a:t>
            </a:r>
          </a:p>
          <a:p>
            <a:r>
              <a:rPr lang="en-US" dirty="0">
                <a:solidFill>
                  <a:schemeClr val="tx1"/>
                </a:solidFill>
              </a:rPr>
              <a:t>General trend seems to be of convergence</a:t>
            </a:r>
          </a:p>
        </p:txBody>
      </p:sp>
    </p:spTree>
    <p:extLst>
      <p:ext uri="{BB962C8B-B14F-4D97-AF65-F5344CB8AC3E}">
        <p14:creationId xmlns:p14="http://schemas.microsoft.com/office/powerpoint/2010/main" val="2622660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66553-2D19-2881-BA53-76DFAB03F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D8BDD-6DE0-94AA-A3A5-2199BFC9EFD2}"/>
              </a:ext>
            </a:extLst>
          </p:cNvPr>
          <p:cNvSpPr>
            <a:spLocks noGrp="1"/>
          </p:cNvSpPr>
          <p:nvPr>
            <p:ph type="title"/>
          </p:nvPr>
        </p:nvSpPr>
        <p:spPr>
          <a:xfrm>
            <a:off x="1019422" y="2857500"/>
            <a:ext cx="7105156" cy="1143000"/>
          </a:xfrm>
        </p:spPr>
        <p:txBody>
          <a:bodyPr/>
          <a:lstStyle/>
          <a:p>
            <a:pPr algn="ctr"/>
            <a:r>
              <a:rPr lang="en-US" dirty="0"/>
              <a:t>RESULTS – Health Service Delivery Area</a:t>
            </a:r>
          </a:p>
        </p:txBody>
      </p:sp>
    </p:spTree>
    <p:extLst>
      <p:ext uri="{BB962C8B-B14F-4D97-AF65-F5344CB8AC3E}">
        <p14:creationId xmlns:p14="http://schemas.microsoft.com/office/powerpoint/2010/main" val="3068810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415E-B4A2-BDFB-E6F5-56CC20801C81}"/>
            </a:ext>
          </a:extLst>
        </p:cNvPr>
        <p:cNvGrpSpPr/>
        <p:nvPr/>
      </p:nvGrpSpPr>
      <p:grpSpPr>
        <a:xfrm>
          <a:off x="0" y="0"/>
          <a:ext cx="0" cy="0"/>
          <a:chOff x="0" y="0"/>
          <a:chExt cx="0" cy="0"/>
        </a:xfrm>
      </p:grpSpPr>
      <p:pic>
        <p:nvPicPr>
          <p:cNvPr id="6" name="Picture 5" descr="A map of canada with different colored areas&#10;&#10;Description automatically generated">
            <a:extLst>
              <a:ext uri="{FF2B5EF4-FFF2-40B4-BE49-F238E27FC236}">
                <a16:creationId xmlns:a16="http://schemas.microsoft.com/office/drawing/2014/main" id="{05714C22-0B0A-6A1C-6122-75036DB5B5A6}"/>
              </a:ext>
            </a:extLst>
          </p:cNvPr>
          <p:cNvPicPr>
            <a:picLocks noChangeAspect="1"/>
          </p:cNvPicPr>
          <p:nvPr/>
        </p:nvPicPr>
        <p:blipFill>
          <a:blip r:embed="rId3"/>
          <a:stretch>
            <a:fillRect/>
          </a:stretch>
        </p:blipFill>
        <p:spPr>
          <a:xfrm>
            <a:off x="3608867" y="344557"/>
            <a:ext cx="5143500" cy="6858000"/>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686E56FE-D2D6-2144-1D64-DD126E1F37A1}"/>
              </a:ext>
            </a:extLst>
          </p:cNvPr>
          <p:cNvPicPr>
            <a:picLocks noChangeAspect="1"/>
          </p:cNvPicPr>
          <p:nvPr/>
        </p:nvPicPr>
        <p:blipFill rotWithShape="1">
          <a:blip r:embed="rId4"/>
          <a:srcRect l="16915" t="55843" r="11564" b="2758"/>
          <a:stretch/>
        </p:blipFill>
        <p:spPr>
          <a:xfrm>
            <a:off x="106017" y="3538330"/>
            <a:ext cx="3502850" cy="2703444"/>
          </a:xfrm>
          <a:prstGeom prst="rect">
            <a:avLst/>
          </a:prstGeom>
          <a:ln>
            <a:solidFill>
              <a:schemeClr val="tx1"/>
            </a:solidFill>
          </a:ln>
        </p:spPr>
      </p:pic>
      <p:sp>
        <p:nvSpPr>
          <p:cNvPr id="11" name="Rectangle 10">
            <a:extLst>
              <a:ext uri="{FF2B5EF4-FFF2-40B4-BE49-F238E27FC236}">
                <a16:creationId xmlns:a16="http://schemas.microsoft.com/office/drawing/2014/main" id="{E08D7CAE-673B-E3AD-37F1-1310737AE4D9}"/>
              </a:ext>
            </a:extLst>
          </p:cNvPr>
          <p:cNvSpPr/>
          <p:nvPr/>
        </p:nvSpPr>
        <p:spPr>
          <a:xfrm>
            <a:off x="4028660" y="4744278"/>
            <a:ext cx="1338470" cy="1020418"/>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2" name="TextBox 1">
            <a:extLst>
              <a:ext uri="{FF2B5EF4-FFF2-40B4-BE49-F238E27FC236}">
                <a16:creationId xmlns:a16="http://schemas.microsoft.com/office/drawing/2014/main" id="{8DA82FD5-93A5-6C5B-0F66-CB2AD682E7DD}"/>
              </a:ext>
            </a:extLst>
          </p:cNvPr>
          <p:cNvSpPr txBox="1"/>
          <p:nvPr/>
        </p:nvSpPr>
        <p:spPr>
          <a:xfrm>
            <a:off x="106017" y="887896"/>
            <a:ext cx="3220278" cy="1384995"/>
          </a:xfrm>
          <a:prstGeom prst="rect">
            <a:avLst/>
          </a:prstGeom>
          <a:noFill/>
        </p:spPr>
        <p:txBody>
          <a:bodyPr wrap="square" rtlCol="0">
            <a:spAutoFit/>
          </a:bodyPr>
          <a:lstStyle/>
          <a:p>
            <a:r>
              <a:rPr lang="en-US" sz="2800" dirty="0"/>
              <a:t>Median fentanyl concentration (BC): 18.6%</a:t>
            </a:r>
          </a:p>
        </p:txBody>
      </p:sp>
    </p:spTree>
    <p:extLst>
      <p:ext uri="{BB962C8B-B14F-4D97-AF65-F5344CB8AC3E}">
        <p14:creationId xmlns:p14="http://schemas.microsoft.com/office/powerpoint/2010/main" val="351584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canada with different colored areas&#10;&#10;Description automatically generated">
            <a:extLst>
              <a:ext uri="{FF2B5EF4-FFF2-40B4-BE49-F238E27FC236}">
                <a16:creationId xmlns:a16="http://schemas.microsoft.com/office/drawing/2014/main" id="{ED4B2509-672F-3972-2018-187D3DA3B294}"/>
              </a:ext>
            </a:extLst>
          </p:cNvPr>
          <p:cNvPicPr>
            <a:picLocks noChangeAspect="1"/>
          </p:cNvPicPr>
          <p:nvPr/>
        </p:nvPicPr>
        <p:blipFill>
          <a:blip r:embed="rId3"/>
          <a:stretch>
            <a:fillRect/>
          </a:stretch>
        </p:blipFill>
        <p:spPr>
          <a:xfrm>
            <a:off x="3608867" y="344557"/>
            <a:ext cx="5143500" cy="6858000"/>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03F567BC-6C66-08B5-07F5-A4E7110D6BA3}"/>
              </a:ext>
            </a:extLst>
          </p:cNvPr>
          <p:cNvPicPr>
            <a:picLocks noChangeAspect="1"/>
          </p:cNvPicPr>
          <p:nvPr/>
        </p:nvPicPr>
        <p:blipFill rotWithShape="1">
          <a:blip r:embed="rId4"/>
          <a:srcRect l="16915" t="55843" r="11564" b="2758"/>
          <a:stretch/>
        </p:blipFill>
        <p:spPr>
          <a:xfrm>
            <a:off x="106017" y="3538330"/>
            <a:ext cx="3502850" cy="2703444"/>
          </a:xfrm>
          <a:prstGeom prst="rect">
            <a:avLst/>
          </a:prstGeom>
          <a:ln>
            <a:solidFill>
              <a:schemeClr val="tx1"/>
            </a:solidFill>
          </a:ln>
        </p:spPr>
      </p:pic>
      <p:sp>
        <p:nvSpPr>
          <p:cNvPr id="11" name="Rectangle 10">
            <a:extLst>
              <a:ext uri="{FF2B5EF4-FFF2-40B4-BE49-F238E27FC236}">
                <a16:creationId xmlns:a16="http://schemas.microsoft.com/office/drawing/2014/main" id="{A5F7130B-2F9D-EBEF-A521-78501965AE33}"/>
              </a:ext>
            </a:extLst>
          </p:cNvPr>
          <p:cNvSpPr/>
          <p:nvPr/>
        </p:nvSpPr>
        <p:spPr>
          <a:xfrm>
            <a:off x="4028660" y="4744278"/>
            <a:ext cx="1338470" cy="1020418"/>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4" name="TextBox 3">
            <a:extLst>
              <a:ext uri="{FF2B5EF4-FFF2-40B4-BE49-F238E27FC236}">
                <a16:creationId xmlns:a16="http://schemas.microsoft.com/office/drawing/2014/main" id="{6AF1C13E-D5E4-D794-3B9A-F515B3793494}"/>
              </a:ext>
            </a:extLst>
          </p:cNvPr>
          <p:cNvSpPr txBox="1"/>
          <p:nvPr/>
        </p:nvSpPr>
        <p:spPr>
          <a:xfrm>
            <a:off x="7111717" y="3538330"/>
            <a:ext cx="1761845" cy="584775"/>
          </a:xfrm>
          <a:prstGeom prst="rect">
            <a:avLst/>
          </a:prstGeom>
          <a:noFill/>
        </p:spPr>
        <p:txBody>
          <a:bodyPr wrap="square" rtlCol="0">
            <a:spAutoFit/>
          </a:bodyPr>
          <a:lstStyle/>
          <a:p>
            <a:r>
              <a:rPr lang="en-US" sz="1600" dirty="0"/>
              <a:t>Northern Interior: 18.8% (+0.2pp.)</a:t>
            </a:r>
          </a:p>
        </p:txBody>
      </p:sp>
      <p:cxnSp>
        <p:nvCxnSpPr>
          <p:cNvPr id="16" name="Straight Connector 15">
            <a:extLst>
              <a:ext uri="{FF2B5EF4-FFF2-40B4-BE49-F238E27FC236}">
                <a16:creationId xmlns:a16="http://schemas.microsoft.com/office/drawing/2014/main" id="{662EE406-09B0-F2BF-E605-4CF0C95C9B00}"/>
              </a:ext>
            </a:extLst>
          </p:cNvPr>
          <p:cNvCxnSpPr>
            <a:cxnSpLocks/>
          </p:cNvCxnSpPr>
          <p:nvPr/>
        </p:nvCxnSpPr>
        <p:spPr>
          <a:xfrm flipV="1">
            <a:off x="5645426" y="3830717"/>
            <a:ext cx="1643270" cy="292388"/>
          </a:xfrm>
          <a:prstGeom prst="line">
            <a:avLst/>
          </a:prstGeom>
          <a:ln w="12700"/>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D04BFC20-C493-20CD-FF7F-C95281584F31}"/>
              </a:ext>
            </a:extLst>
          </p:cNvPr>
          <p:cNvSpPr txBox="1"/>
          <p:nvPr/>
        </p:nvSpPr>
        <p:spPr>
          <a:xfrm>
            <a:off x="106017" y="887896"/>
            <a:ext cx="3220278" cy="1384995"/>
          </a:xfrm>
          <a:prstGeom prst="rect">
            <a:avLst/>
          </a:prstGeom>
          <a:noFill/>
        </p:spPr>
        <p:txBody>
          <a:bodyPr wrap="square" rtlCol="0">
            <a:spAutoFit/>
          </a:bodyPr>
          <a:lstStyle/>
          <a:p>
            <a:r>
              <a:rPr lang="en-US" sz="2800" dirty="0"/>
              <a:t>Median fentanyl concentration (BC): 18.6%</a:t>
            </a:r>
          </a:p>
        </p:txBody>
      </p:sp>
    </p:spTree>
    <p:extLst>
      <p:ext uri="{BB962C8B-B14F-4D97-AF65-F5344CB8AC3E}">
        <p14:creationId xmlns:p14="http://schemas.microsoft.com/office/powerpoint/2010/main" val="425545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90ED-DB89-E572-EBE5-1110D91B2D48}"/>
              </a:ext>
            </a:extLst>
          </p:cNvPr>
          <p:cNvSpPr>
            <a:spLocks noGrp="1"/>
          </p:cNvSpPr>
          <p:nvPr>
            <p:ph type="title"/>
          </p:nvPr>
        </p:nvSpPr>
        <p:spPr>
          <a:xfrm>
            <a:off x="2958548" y="6325707"/>
            <a:ext cx="3226904" cy="639762"/>
          </a:xfrm>
        </p:spPr>
        <p:txBody>
          <a:bodyPr>
            <a:noAutofit/>
          </a:bodyPr>
          <a:lstStyle/>
          <a:p>
            <a:r>
              <a:rPr lang="en-US" sz="1400" dirty="0"/>
              <a:t>https://</a:t>
            </a:r>
            <a:r>
              <a:rPr lang="en-US" sz="1400" dirty="0" err="1"/>
              <a:t>drugcheckingbc.ca</a:t>
            </a:r>
            <a:r>
              <a:rPr lang="en-US" sz="1400" dirty="0"/>
              <a:t>/monthly-data/</a:t>
            </a:r>
          </a:p>
        </p:txBody>
      </p:sp>
      <p:pic>
        <p:nvPicPr>
          <p:cNvPr id="6" name="Content Placeholder 5" descr="A poster of a drug testing&#10;&#10;Description automatically generated with medium confidence">
            <a:extLst>
              <a:ext uri="{FF2B5EF4-FFF2-40B4-BE49-F238E27FC236}">
                <a16:creationId xmlns:a16="http://schemas.microsoft.com/office/drawing/2014/main" id="{A4B531F3-5499-8821-B991-3B3091891EBD}"/>
              </a:ext>
            </a:extLst>
          </p:cNvPr>
          <p:cNvPicPr>
            <a:picLocks noGrp="1" noChangeAspect="1"/>
          </p:cNvPicPr>
          <p:nvPr>
            <p:ph idx="1"/>
          </p:nvPr>
        </p:nvPicPr>
        <p:blipFill>
          <a:blip r:embed="rId3"/>
          <a:stretch>
            <a:fillRect/>
          </a:stretch>
        </p:blipFill>
        <p:spPr>
          <a:xfrm>
            <a:off x="2133810" y="0"/>
            <a:ext cx="4876380" cy="6325707"/>
          </a:xfrm>
        </p:spPr>
      </p:pic>
    </p:spTree>
    <p:extLst>
      <p:ext uri="{BB962C8B-B14F-4D97-AF65-F5344CB8AC3E}">
        <p14:creationId xmlns:p14="http://schemas.microsoft.com/office/powerpoint/2010/main" val="389201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4D784-941B-F854-43DA-7F7696EA6F11}"/>
            </a:ext>
          </a:extLst>
        </p:cNvPr>
        <p:cNvGrpSpPr/>
        <p:nvPr/>
      </p:nvGrpSpPr>
      <p:grpSpPr>
        <a:xfrm>
          <a:off x="0" y="0"/>
          <a:ext cx="0" cy="0"/>
          <a:chOff x="0" y="0"/>
          <a:chExt cx="0" cy="0"/>
        </a:xfrm>
      </p:grpSpPr>
      <p:pic>
        <p:nvPicPr>
          <p:cNvPr id="6" name="Picture 5" descr="A map of canada with different colored areas&#10;&#10;Description automatically generated">
            <a:extLst>
              <a:ext uri="{FF2B5EF4-FFF2-40B4-BE49-F238E27FC236}">
                <a16:creationId xmlns:a16="http://schemas.microsoft.com/office/drawing/2014/main" id="{0DD0483B-25E1-CFB2-7484-92B61C7F35D2}"/>
              </a:ext>
            </a:extLst>
          </p:cNvPr>
          <p:cNvPicPr>
            <a:picLocks noChangeAspect="1"/>
          </p:cNvPicPr>
          <p:nvPr/>
        </p:nvPicPr>
        <p:blipFill>
          <a:blip r:embed="rId3"/>
          <a:stretch>
            <a:fillRect/>
          </a:stretch>
        </p:blipFill>
        <p:spPr>
          <a:xfrm>
            <a:off x="3608867" y="344557"/>
            <a:ext cx="5143500" cy="6858000"/>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06285A24-48B4-BBAA-5AC2-C60FA5E79F62}"/>
              </a:ext>
            </a:extLst>
          </p:cNvPr>
          <p:cNvPicPr>
            <a:picLocks noChangeAspect="1"/>
          </p:cNvPicPr>
          <p:nvPr/>
        </p:nvPicPr>
        <p:blipFill rotWithShape="1">
          <a:blip r:embed="rId4"/>
          <a:srcRect l="16915" t="55843" r="11564" b="2758"/>
          <a:stretch/>
        </p:blipFill>
        <p:spPr>
          <a:xfrm>
            <a:off x="106017" y="3538330"/>
            <a:ext cx="3502850" cy="2703444"/>
          </a:xfrm>
          <a:prstGeom prst="rect">
            <a:avLst/>
          </a:prstGeom>
          <a:ln>
            <a:solidFill>
              <a:schemeClr val="tx1"/>
            </a:solidFill>
          </a:ln>
        </p:spPr>
      </p:pic>
      <p:sp>
        <p:nvSpPr>
          <p:cNvPr id="11" name="Rectangle 10">
            <a:extLst>
              <a:ext uri="{FF2B5EF4-FFF2-40B4-BE49-F238E27FC236}">
                <a16:creationId xmlns:a16="http://schemas.microsoft.com/office/drawing/2014/main" id="{BA96C7BF-D3F4-BF0D-7262-BBE2E1230C9D}"/>
              </a:ext>
            </a:extLst>
          </p:cNvPr>
          <p:cNvSpPr/>
          <p:nvPr/>
        </p:nvSpPr>
        <p:spPr>
          <a:xfrm>
            <a:off x="4028660" y="4744278"/>
            <a:ext cx="1338470" cy="1020418"/>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4" name="TextBox 3">
            <a:extLst>
              <a:ext uri="{FF2B5EF4-FFF2-40B4-BE49-F238E27FC236}">
                <a16:creationId xmlns:a16="http://schemas.microsoft.com/office/drawing/2014/main" id="{373B51AB-5B44-5C72-0956-D6A7A72D7B32}"/>
              </a:ext>
            </a:extLst>
          </p:cNvPr>
          <p:cNvSpPr txBox="1"/>
          <p:nvPr/>
        </p:nvSpPr>
        <p:spPr>
          <a:xfrm>
            <a:off x="7111717" y="3538330"/>
            <a:ext cx="1761845" cy="584775"/>
          </a:xfrm>
          <a:prstGeom prst="rect">
            <a:avLst/>
          </a:prstGeom>
          <a:noFill/>
        </p:spPr>
        <p:txBody>
          <a:bodyPr wrap="square" rtlCol="0">
            <a:spAutoFit/>
          </a:bodyPr>
          <a:lstStyle/>
          <a:p>
            <a:r>
              <a:rPr lang="en-US" sz="1600" dirty="0"/>
              <a:t>Northern Interior: 18.8% (+0.2pp.)</a:t>
            </a:r>
          </a:p>
        </p:txBody>
      </p:sp>
      <p:sp>
        <p:nvSpPr>
          <p:cNvPr id="5" name="TextBox 4">
            <a:extLst>
              <a:ext uri="{FF2B5EF4-FFF2-40B4-BE49-F238E27FC236}">
                <a16:creationId xmlns:a16="http://schemas.microsoft.com/office/drawing/2014/main" id="{E23B8C3C-1FE0-1270-1083-1759CAA76241}"/>
              </a:ext>
            </a:extLst>
          </p:cNvPr>
          <p:cNvSpPr txBox="1"/>
          <p:nvPr/>
        </p:nvSpPr>
        <p:spPr>
          <a:xfrm>
            <a:off x="7111717" y="5254487"/>
            <a:ext cx="1923222" cy="584775"/>
          </a:xfrm>
          <a:prstGeom prst="rect">
            <a:avLst/>
          </a:prstGeom>
          <a:noFill/>
        </p:spPr>
        <p:txBody>
          <a:bodyPr wrap="square" rtlCol="0">
            <a:spAutoFit/>
          </a:bodyPr>
          <a:lstStyle/>
          <a:p>
            <a:r>
              <a:rPr lang="en-US" sz="1600" dirty="0"/>
              <a:t>Kootenay-Boundary: 11.3% (-7.3pp.)</a:t>
            </a:r>
          </a:p>
        </p:txBody>
      </p:sp>
      <p:cxnSp>
        <p:nvCxnSpPr>
          <p:cNvPr id="16" name="Straight Connector 15">
            <a:extLst>
              <a:ext uri="{FF2B5EF4-FFF2-40B4-BE49-F238E27FC236}">
                <a16:creationId xmlns:a16="http://schemas.microsoft.com/office/drawing/2014/main" id="{C69CA0E2-74DD-B4A5-C4EA-BAC17B6C5BB2}"/>
              </a:ext>
            </a:extLst>
          </p:cNvPr>
          <p:cNvCxnSpPr>
            <a:cxnSpLocks/>
          </p:cNvCxnSpPr>
          <p:nvPr/>
        </p:nvCxnSpPr>
        <p:spPr>
          <a:xfrm flipV="1">
            <a:off x="5645426" y="3830717"/>
            <a:ext cx="1643270" cy="292388"/>
          </a:xfrm>
          <a:prstGeom prst="line">
            <a:avLst/>
          </a:prstGeom>
          <a:ln w="127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96F0E6E-6F21-12E0-DBC4-4A2329F0183D}"/>
              </a:ext>
            </a:extLst>
          </p:cNvPr>
          <p:cNvCxnSpPr>
            <a:cxnSpLocks/>
            <a:endCxn id="5" idx="1"/>
          </p:cNvCxnSpPr>
          <p:nvPr/>
        </p:nvCxnSpPr>
        <p:spPr>
          <a:xfrm flipV="1">
            <a:off x="6023113" y="5546875"/>
            <a:ext cx="1088604" cy="438581"/>
          </a:xfrm>
          <a:prstGeom prst="line">
            <a:avLst/>
          </a:prstGeom>
          <a:ln w="12700"/>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C8CA5122-217E-571E-AE82-3365070B3F98}"/>
              </a:ext>
            </a:extLst>
          </p:cNvPr>
          <p:cNvSpPr txBox="1"/>
          <p:nvPr/>
        </p:nvSpPr>
        <p:spPr>
          <a:xfrm>
            <a:off x="106017" y="887896"/>
            <a:ext cx="3220278" cy="1384995"/>
          </a:xfrm>
          <a:prstGeom prst="rect">
            <a:avLst/>
          </a:prstGeom>
          <a:noFill/>
        </p:spPr>
        <p:txBody>
          <a:bodyPr wrap="square" rtlCol="0">
            <a:spAutoFit/>
          </a:bodyPr>
          <a:lstStyle/>
          <a:p>
            <a:r>
              <a:rPr lang="en-US" sz="2800" dirty="0"/>
              <a:t>Median fentanyl concentration (BC): 18.6%</a:t>
            </a:r>
          </a:p>
        </p:txBody>
      </p:sp>
    </p:spTree>
    <p:extLst>
      <p:ext uri="{BB962C8B-B14F-4D97-AF65-F5344CB8AC3E}">
        <p14:creationId xmlns:p14="http://schemas.microsoft.com/office/powerpoint/2010/main" val="152790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F831-A34E-8226-D94E-875E336D11F6}"/>
            </a:ext>
          </a:extLst>
        </p:cNvPr>
        <p:cNvGrpSpPr/>
        <p:nvPr/>
      </p:nvGrpSpPr>
      <p:grpSpPr>
        <a:xfrm>
          <a:off x="0" y="0"/>
          <a:ext cx="0" cy="0"/>
          <a:chOff x="0" y="0"/>
          <a:chExt cx="0" cy="0"/>
        </a:xfrm>
      </p:grpSpPr>
      <p:pic>
        <p:nvPicPr>
          <p:cNvPr id="6" name="Picture 5" descr="A map of canada with different colored areas&#10;&#10;Description automatically generated">
            <a:extLst>
              <a:ext uri="{FF2B5EF4-FFF2-40B4-BE49-F238E27FC236}">
                <a16:creationId xmlns:a16="http://schemas.microsoft.com/office/drawing/2014/main" id="{4F410E62-FCA8-66A1-7162-1FF6A4D063B8}"/>
              </a:ext>
            </a:extLst>
          </p:cNvPr>
          <p:cNvPicPr>
            <a:picLocks noChangeAspect="1"/>
          </p:cNvPicPr>
          <p:nvPr/>
        </p:nvPicPr>
        <p:blipFill>
          <a:blip r:embed="rId3"/>
          <a:stretch>
            <a:fillRect/>
          </a:stretch>
        </p:blipFill>
        <p:spPr>
          <a:xfrm>
            <a:off x="3608867" y="344557"/>
            <a:ext cx="5143500" cy="6858000"/>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CC359451-4B6B-3EB5-C176-DB72DC6A3006}"/>
              </a:ext>
            </a:extLst>
          </p:cNvPr>
          <p:cNvPicPr>
            <a:picLocks noChangeAspect="1"/>
          </p:cNvPicPr>
          <p:nvPr/>
        </p:nvPicPr>
        <p:blipFill rotWithShape="1">
          <a:blip r:embed="rId4"/>
          <a:srcRect l="16915" t="55843" r="11564" b="2758"/>
          <a:stretch/>
        </p:blipFill>
        <p:spPr>
          <a:xfrm>
            <a:off x="106017" y="3538330"/>
            <a:ext cx="3502850" cy="2703444"/>
          </a:xfrm>
          <a:prstGeom prst="rect">
            <a:avLst/>
          </a:prstGeom>
          <a:ln>
            <a:solidFill>
              <a:schemeClr val="tx1"/>
            </a:solidFill>
          </a:ln>
        </p:spPr>
      </p:pic>
      <p:sp>
        <p:nvSpPr>
          <p:cNvPr id="11" name="Rectangle 10">
            <a:extLst>
              <a:ext uri="{FF2B5EF4-FFF2-40B4-BE49-F238E27FC236}">
                <a16:creationId xmlns:a16="http://schemas.microsoft.com/office/drawing/2014/main" id="{4A1780A5-560C-53DD-B445-E8443E27D296}"/>
              </a:ext>
            </a:extLst>
          </p:cNvPr>
          <p:cNvSpPr/>
          <p:nvPr/>
        </p:nvSpPr>
        <p:spPr>
          <a:xfrm>
            <a:off x="4028660" y="4744278"/>
            <a:ext cx="1338470" cy="1020418"/>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4" name="TextBox 3">
            <a:extLst>
              <a:ext uri="{FF2B5EF4-FFF2-40B4-BE49-F238E27FC236}">
                <a16:creationId xmlns:a16="http://schemas.microsoft.com/office/drawing/2014/main" id="{A01CA44C-BCF3-A940-50EA-48256D547818}"/>
              </a:ext>
            </a:extLst>
          </p:cNvPr>
          <p:cNvSpPr txBox="1"/>
          <p:nvPr/>
        </p:nvSpPr>
        <p:spPr>
          <a:xfrm>
            <a:off x="7111717" y="3538330"/>
            <a:ext cx="1761845" cy="584775"/>
          </a:xfrm>
          <a:prstGeom prst="rect">
            <a:avLst/>
          </a:prstGeom>
          <a:noFill/>
        </p:spPr>
        <p:txBody>
          <a:bodyPr wrap="square" rtlCol="0">
            <a:spAutoFit/>
          </a:bodyPr>
          <a:lstStyle/>
          <a:p>
            <a:r>
              <a:rPr lang="en-US" sz="1600" dirty="0"/>
              <a:t>Northern Interior: 18.8% (+0.2pp.)</a:t>
            </a:r>
          </a:p>
        </p:txBody>
      </p:sp>
      <p:sp>
        <p:nvSpPr>
          <p:cNvPr id="5" name="TextBox 4">
            <a:extLst>
              <a:ext uri="{FF2B5EF4-FFF2-40B4-BE49-F238E27FC236}">
                <a16:creationId xmlns:a16="http://schemas.microsoft.com/office/drawing/2014/main" id="{EEB92C70-6796-7108-1C6F-459C5BCAAEC0}"/>
              </a:ext>
            </a:extLst>
          </p:cNvPr>
          <p:cNvSpPr txBox="1"/>
          <p:nvPr/>
        </p:nvSpPr>
        <p:spPr>
          <a:xfrm>
            <a:off x="7111717" y="5254487"/>
            <a:ext cx="1923222" cy="584775"/>
          </a:xfrm>
          <a:prstGeom prst="rect">
            <a:avLst/>
          </a:prstGeom>
          <a:noFill/>
        </p:spPr>
        <p:txBody>
          <a:bodyPr wrap="square" rtlCol="0">
            <a:spAutoFit/>
          </a:bodyPr>
          <a:lstStyle/>
          <a:p>
            <a:r>
              <a:rPr lang="en-US" sz="1600" dirty="0"/>
              <a:t>Kootenay-Boundary: 11.3% (-7.3pp.)</a:t>
            </a:r>
          </a:p>
        </p:txBody>
      </p:sp>
      <p:sp>
        <p:nvSpPr>
          <p:cNvPr id="7" name="TextBox 6">
            <a:extLst>
              <a:ext uri="{FF2B5EF4-FFF2-40B4-BE49-F238E27FC236}">
                <a16:creationId xmlns:a16="http://schemas.microsoft.com/office/drawing/2014/main" id="{742E09A7-11A9-512E-464A-61692BB9B7B1}"/>
              </a:ext>
            </a:extLst>
          </p:cNvPr>
          <p:cNvSpPr txBox="1"/>
          <p:nvPr/>
        </p:nvSpPr>
        <p:spPr>
          <a:xfrm>
            <a:off x="751098" y="6221896"/>
            <a:ext cx="2575197" cy="584775"/>
          </a:xfrm>
          <a:prstGeom prst="rect">
            <a:avLst/>
          </a:prstGeom>
          <a:noFill/>
        </p:spPr>
        <p:txBody>
          <a:bodyPr wrap="square" rtlCol="0">
            <a:spAutoFit/>
          </a:bodyPr>
          <a:lstStyle/>
          <a:p>
            <a:r>
              <a:rPr lang="en-US" sz="1600" dirty="0"/>
              <a:t>Vancouver: 20.1% </a:t>
            </a:r>
          </a:p>
          <a:p>
            <a:r>
              <a:rPr lang="en-US" sz="1600" dirty="0"/>
              <a:t>(+1.5pp.)</a:t>
            </a:r>
          </a:p>
        </p:txBody>
      </p:sp>
      <p:cxnSp>
        <p:nvCxnSpPr>
          <p:cNvPr id="9" name="Straight Connector 8">
            <a:extLst>
              <a:ext uri="{FF2B5EF4-FFF2-40B4-BE49-F238E27FC236}">
                <a16:creationId xmlns:a16="http://schemas.microsoft.com/office/drawing/2014/main" id="{CE6D35AA-C744-3071-68D4-F6090E5C9360}"/>
              </a:ext>
            </a:extLst>
          </p:cNvPr>
          <p:cNvCxnSpPr>
            <a:cxnSpLocks/>
            <a:endCxn id="7" idx="0"/>
          </p:cNvCxnSpPr>
          <p:nvPr/>
        </p:nvCxnSpPr>
        <p:spPr>
          <a:xfrm flipH="1">
            <a:off x="2038697" y="5325979"/>
            <a:ext cx="179124" cy="895917"/>
          </a:xfrm>
          <a:prstGeom prst="line">
            <a:avLst/>
          </a:prstGeom>
          <a:ln w="12700"/>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CAAF3C33-E324-9B1F-7072-41D9FD2297C9}"/>
              </a:ext>
            </a:extLst>
          </p:cNvPr>
          <p:cNvCxnSpPr>
            <a:cxnSpLocks/>
          </p:cNvCxnSpPr>
          <p:nvPr/>
        </p:nvCxnSpPr>
        <p:spPr>
          <a:xfrm flipV="1">
            <a:off x="5645426" y="3830717"/>
            <a:ext cx="1643270" cy="292388"/>
          </a:xfrm>
          <a:prstGeom prst="line">
            <a:avLst/>
          </a:prstGeom>
          <a:ln w="127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69BDAD3-B81C-20B1-4D40-DB0E74F95CE3}"/>
              </a:ext>
            </a:extLst>
          </p:cNvPr>
          <p:cNvCxnSpPr>
            <a:cxnSpLocks/>
            <a:endCxn id="5" idx="1"/>
          </p:cNvCxnSpPr>
          <p:nvPr/>
        </p:nvCxnSpPr>
        <p:spPr>
          <a:xfrm flipV="1">
            <a:off x="6023113" y="5546875"/>
            <a:ext cx="1088604" cy="438581"/>
          </a:xfrm>
          <a:prstGeom prst="line">
            <a:avLst/>
          </a:prstGeom>
          <a:ln w="12700"/>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5CBDF4-6AC1-F98F-2BAE-CD032C628C9F}"/>
              </a:ext>
            </a:extLst>
          </p:cNvPr>
          <p:cNvSpPr txBox="1"/>
          <p:nvPr/>
        </p:nvSpPr>
        <p:spPr>
          <a:xfrm>
            <a:off x="106017" y="887896"/>
            <a:ext cx="3220278" cy="1384995"/>
          </a:xfrm>
          <a:prstGeom prst="rect">
            <a:avLst/>
          </a:prstGeom>
          <a:noFill/>
        </p:spPr>
        <p:txBody>
          <a:bodyPr wrap="square" rtlCol="0">
            <a:spAutoFit/>
          </a:bodyPr>
          <a:lstStyle/>
          <a:p>
            <a:r>
              <a:rPr lang="en-US" sz="2800" dirty="0"/>
              <a:t>Median fentanyl concentration (BC): 18.6%</a:t>
            </a:r>
          </a:p>
        </p:txBody>
      </p:sp>
    </p:spTree>
    <p:extLst>
      <p:ext uri="{BB962C8B-B14F-4D97-AF65-F5344CB8AC3E}">
        <p14:creationId xmlns:p14="http://schemas.microsoft.com/office/powerpoint/2010/main" val="176434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C9E33-FDCB-7F18-C6EA-DEC3597F9AD2}"/>
            </a:ext>
          </a:extLst>
        </p:cNvPr>
        <p:cNvGrpSpPr/>
        <p:nvPr/>
      </p:nvGrpSpPr>
      <p:grpSpPr>
        <a:xfrm>
          <a:off x="0" y="0"/>
          <a:ext cx="0" cy="0"/>
          <a:chOff x="0" y="0"/>
          <a:chExt cx="0" cy="0"/>
        </a:xfrm>
      </p:grpSpPr>
      <p:pic>
        <p:nvPicPr>
          <p:cNvPr id="6" name="Picture 5" descr="A map of canada with different colored areas&#10;&#10;Description automatically generated">
            <a:extLst>
              <a:ext uri="{FF2B5EF4-FFF2-40B4-BE49-F238E27FC236}">
                <a16:creationId xmlns:a16="http://schemas.microsoft.com/office/drawing/2014/main" id="{C9FF2F69-6B31-E062-92A9-1E6C14FE799D}"/>
              </a:ext>
            </a:extLst>
          </p:cNvPr>
          <p:cNvPicPr>
            <a:picLocks noChangeAspect="1"/>
          </p:cNvPicPr>
          <p:nvPr/>
        </p:nvPicPr>
        <p:blipFill>
          <a:blip r:embed="rId3"/>
          <a:stretch>
            <a:fillRect/>
          </a:stretch>
        </p:blipFill>
        <p:spPr>
          <a:xfrm>
            <a:off x="3608867" y="344557"/>
            <a:ext cx="5143500" cy="6858000"/>
          </a:xfrm>
          <a:prstGeom prst="rect">
            <a:avLst/>
          </a:prstGeom>
        </p:spPr>
      </p:pic>
      <p:pic>
        <p:nvPicPr>
          <p:cNvPr id="10" name="Picture 9" descr="A map of the united states&#10;&#10;Description automatically generated">
            <a:extLst>
              <a:ext uri="{FF2B5EF4-FFF2-40B4-BE49-F238E27FC236}">
                <a16:creationId xmlns:a16="http://schemas.microsoft.com/office/drawing/2014/main" id="{AD4D9A77-B1DB-A141-6C4A-00F15A30BC71}"/>
              </a:ext>
            </a:extLst>
          </p:cNvPr>
          <p:cNvPicPr>
            <a:picLocks noChangeAspect="1"/>
          </p:cNvPicPr>
          <p:nvPr/>
        </p:nvPicPr>
        <p:blipFill rotWithShape="1">
          <a:blip r:embed="rId4"/>
          <a:srcRect l="16915" t="55843" r="11564" b="2758"/>
          <a:stretch/>
        </p:blipFill>
        <p:spPr>
          <a:xfrm>
            <a:off x="106017" y="3538330"/>
            <a:ext cx="3502850" cy="2703444"/>
          </a:xfrm>
          <a:prstGeom prst="rect">
            <a:avLst/>
          </a:prstGeom>
          <a:ln>
            <a:solidFill>
              <a:schemeClr val="tx1"/>
            </a:solidFill>
          </a:ln>
        </p:spPr>
      </p:pic>
      <p:sp>
        <p:nvSpPr>
          <p:cNvPr id="11" name="Rectangle 10">
            <a:extLst>
              <a:ext uri="{FF2B5EF4-FFF2-40B4-BE49-F238E27FC236}">
                <a16:creationId xmlns:a16="http://schemas.microsoft.com/office/drawing/2014/main" id="{BB5DD81D-DEB8-1B4E-AF90-7F1734623491}"/>
              </a:ext>
            </a:extLst>
          </p:cNvPr>
          <p:cNvSpPr/>
          <p:nvPr/>
        </p:nvSpPr>
        <p:spPr>
          <a:xfrm>
            <a:off x="4028660" y="4744278"/>
            <a:ext cx="1338470" cy="1020418"/>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4" name="TextBox 3">
            <a:extLst>
              <a:ext uri="{FF2B5EF4-FFF2-40B4-BE49-F238E27FC236}">
                <a16:creationId xmlns:a16="http://schemas.microsoft.com/office/drawing/2014/main" id="{CA7D88ED-A124-8822-E1FF-273596DDE6AA}"/>
              </a:ext>
            </a:extLst>
          </p:cNvPr>
          <p:cNvSpPr txBox="1"/>
          <p:nvPr/>
        </p:nvSpPr>
        <p:spPr>
          <a:xfrm>
            <a:off x="7111717" y="3538330"/>
            <a:ext cx="1761845" cy="584775"/>
          </a:xfrm>
          <a:prstGeom prst="rect">
            <a:avLst/>
          </a:prstGeom>
          <a:noFill/>
        </p:spPr>
        <p:txBody>
          <a:bodyPr wrap="square" rtlCol="0">
            <a:spAutoFit/>
          </a:bodyPr>
          <a:lstStyle/>
          <a:p>
            <a:r>
              <a:rPr lang="en-US" sz="1600" dirty="0"/>
              <a:t>Northern Interior: 18.8% (+0.2pp.)</a:t>
            </a:r>
          </a:p>
        </p:txBody>
      </p:sp>
      <p:sp>
        <p:nvSpPr>
          <p:cNvPr id="5" name="TextBox 4">
            <a:extLst>
              <a:ext uri="{FF2B5EF4-FFF2-40B4-BE49-F238E27FC236}">
                <a16:creationId xmlns:a16="http://schemas.microsoft.com/office/drawing/2014/main" id="{AAD5A030-EE84-B1B3-7B8F-41BF99A2A634}"/>
              </a:ext>
            </a:extLst>
          </p:cNvPr>
          <p:cNvSpPr txBox="1"/>
          <p:nvPr/>
        </p:nvSpPr>
        <p:spPr>
          <a:xfrm>
            <a:off x="7111717" y="5254487"/>
            <a:ext cx="1923222" cy="584775"/>
          </a:xfrm>
          <a:prstGeom prst="rect">
            <a:avLst/>
          </a:prstGeom>
          <a:noFill/>
        </p:spPr>
        <p:txBody>
          <a:bodyPr wrap="square" rtlCol="0">
            <a:spAutoFit/>
          </a:bodyPr>
          <a:lstStyle/>
          <a:p>
            <a:r>
              <a:rPr lang="en-US" sz="1600" dirty="0"/>
              <a:t>Kootenay-Boundary: 11.3% (-7.3pp.)</a:t>
            </a:r>
          </a:p>
        </p:txBody>
      </p:sp>
      <p:sp>
        <p:nvSpPr>
          <p:cNvPr id="7" name="TextBox 6">
            <a:extLst>
              <a:ext uri="{FF2B5EF4-FFF2-40B4-BE49-F238E27FC236}">
                <a16:creationId xmlns:a16="http://schemas.microsoft.com/office/drawing/2014/main" id="{567AD952-59FB-DE4C-A7B2-FE027823FCF1}"/>
              </a:ext>
            </a:extLst>
          </p:cNvPr>
          <p:cNvSpPr txBox="1"/>
          <p:nvPr/>
        </p:nvSpPr>
        <p:spPr>
          <a:xfrm>
            <a:off x="1033670" y="2734895"/>
            <a:ext cx="2575197" cy="584775"/>
          </a:xfrm>
          <a:prstGeom prst="rect">
            <a:avLst/>
          </a:prstGeom>
          <a:noFill/>
        </p:spPr>
        <p:txBody>
          <a:bodyPr wrap="square" rtlCol="0">
            <a:spAutoFit/>
          </a:bodyPr>
          <a:lstStyle/>
          <a:p>
            <a:r>
              <a:rPr lang="en-US" sz="1600" dirty="0"/>
              <a:t>North Shore/Coast Garibaldi: 23.3% (+4.7pp.)</a:t>
            </a:r>
          </a:p>
        </p:txBody>
      </p:sp>
      <p:cxnSp>
        <p:nvCxnSpPr>
          <p:cNvPr id="9" name="Straight Connector 8">
            <a:extLst>
              <a:ext uri="{FF2B5EF4-FFF2-40B4-BE49-F238E27FC236}">
                <a16:creationId xmlns:a16="http://schemas.microsoft.com/office/drawing/2014/main" id="{A78E2A17-F790-0E23-0CD9-38427B6FEB52}"/>
              </a:ext>
            </a:extLst>
          </p:cNvPr>
          <p:cNvCxnSpPr>
            <a:cxnSpLocks/>
          </p:cNvCxnSpPr>
          <p:nvPr/>
        </p:nvCxnSpPr>
        <p:spPr>
          <a:xfrm>
            <a:off x="2531165" y="3114261"/>
            <a:ext cx="2199861" cy="1325217"/>
          </a:xfrm>
          <a:prstGeom prst="line">
            <a:avLst/>
          </a:prstGeom>
          <a:ln w="1270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2D6BFC0-844B-9606-6F0C-8DCCEAD8D3D4}"/>
              </a:ext>
            </a:extLst>
          </p:cNvPr>
          <p:cNvCxnSpPr>
            <a:cxnSpLocks/>
          </p:cNvCxnSpPr>
          <p:nvPr/>
        </p:nvCxnSpPr>
        <p:spPr>
          <a:xfrm>
            <a:off x="2531165" y="3114261"/>
            <a:ext cx="2332383" cy="2140226"/>
          </a:xfrm>
          <a:prstGeom prst="line">
            <a:avLst/>
          </a:prstGeom>
          <a:ln w="12700"/>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C703476-7BE2-99EE-F84F-B7487112FB34}"/>
              </a:ext>
            </a:extLst>
          </p:cNvPr>
          <p:cNvCxnSpPr>
            <a:cxnSpLocks/>
          </p:cNvCxnSpPr>
          <p:nvPr/>
        </p:nvCxnSpPr>
        <p:spPr>
          <a:xfrm flipV="1">
            <a:off x="5645426" y="3830717"/>
            <a:ext cx="1643270" cy="292388"/>
          </a:xfrm>
          <a:prstGeom prst="line">
            <a:avLst/>
          </a:prstGeom>
          <a:ln w="127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4B4BB25-66E5-68ED-D55E-54A56FE3C621}"/>
              </a:ext>
            </a:extLst>
          </p:cNvPr>
          <p:cNvCxnSpPr>
            <a:cxnSpLocks/>
            <a:endCxn id="5" idx="1"/>
          </p:cNvCxnSpPr>
          <p:nvPr/>
        </p:nvCxnSpPr>
        <p:spPr>
          <a:xfrm flipV="1">
            <a:off x="6023113" y="5546875"/>
            <a:ext cx="1088604" cy="438581"/>
          </a:xfrm>
          <a:prstGeom prst="line">
            <a:avLst/>
          </a:prstGeom>
          <a:ln w="12700"/>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51AD6384-46D3-7965-B3A3-1B0DB32E8865}"/>
              </a:ext>
            </a:extLst>
          </p:cNvPr>
          <p:cNvSpPr txBox="1"/>
          <p:nvPr/>
        </p:nvSpPr>
        <p:spPr>
          <a:xfrm>
            <a:off x="751098" y="6221896"/>
            <a:ext cx="2575197" cy="584775"/>
          </a:xfrm>
          <a:prstGeom prst="rect">
            <a:avLst/>
          </a:prstGeom>
          <a:noFill/>
        </p:spPr>
        <p:txBody>
          <a:bodyPr wrap="square" rtlCol="0">
            <a:spAutoFit/>
          </a:bodyPr>
          <a:lstStyle/>
          <a:p>
            <a:r>
              <a:rPr lang="en-US" sz="1600" dirty="0"/>
              <a:t>Vancouver: 20.1% </a:t>
            </a:r>
          </a:p>
          <a:p>
            <a:r>
              <a:rPr lang="en-US" sz="1600" dirty="0"/>
              <a:t>(+1.5pp.)</a:t>
            </a:r>
          </a:p>
        </p:txBody>
      </p:sp>
      <p:cxnSp>
        <p:nvCxnSpPr>
          <p:cNvPr id="8" name="Straight Connector 7">
            <a:extLst>
              <a:ext uri="{FF2B5EF4-FFF2-40B4-BE49-F238E27FC236}">
                <a16:creationId xmlns:a16="http://schemas.microsoft.com/office/drawing/2014/main" id="{B62363FE-D304-AAF3-66DC-6D4EA22AEC83}"/>
              </a:ext>
            </a:extLst>
          </p:cNvPr>
          <p:cNvCxnSpPr>
            <a:cxnSpLocks/>
            <a:endCxn id="3" idx="0"/>
          </p:cNvCxnSpPr>
          <p:nvPr/>
        </p:nvCxnSpPr>
        <p:spPr>
          <a:xfrm flipH="1">
            <a:off x="2038697" y="5325979"/>
            <a:ext cx="179124" cy="895917"/>
          </a:xfrm>
          <a:prstGeom prst="line">
            <a:avLst/>
          </a:prstGeom>
          <a:ln w="1270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671F95C-6E89-3A75-68D0-A20BA4700B88}"/>
              </a:ext>
            </a:extLst>
          </p:cNvPr>
          <p:cNvCxnSpPr>
            <a:cxnSpLocks/>
          </p:cNvCxnSpPr>
          <p:nvPr/>
        </p:nvCxnSpPr>
        <p:spPr>
          <a:xfrm>
            <a:off x="2531165" y="3114261"/>
            <a:ext cx="0" cy="1120114"/>
          </a:xfrm>
          <a:prstGeom prst="line">
            <a:avLst/>
          </a:prstGeom>
          <a:ln w="12700"/>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5E4C7B-6DD5-55C2-F8F0-7E7DDCAC6763}"/>
              </a:ext>
            </a:extLst>
          </p:cNvPr>
          <p:cNvSpPr txBox="1"/>
          <p:nvPr/>
        </p:nvSpPr>
        <p:spPr>
          <a:xfrm>
            <a:off x="106017" y="887896"/>
            <a:ext cx="3220278" cy="1384995"/>
          </a:xfrm>
          <a:prstGeom prst="rect">
            <a:avLst/>
          </a:prstGeom>
          <a:noFill/>
        </p:spPr>
        <p:txBody>
          <a:bodyPr wrap="square" rtlCol="0">
            <a:spAutoFit/>
          </a:bodyPr>
          <a:lstStyle/>
          <a:p>
            <a:r>
              <a:rPr lang="en-US" sz="2800" dirty="0"/>
              <a:t>Median fentanyl concentration (BC): 18.6%</a:t>
            </a:r>
          </a:p>
        </p:txBody>
      </p:sp>
    </p:spTree>
    <p:extLst>
      <p:ext uri="{BB962C8B-B14F-4D97-AF65-F5344CB8AC3E}">
        <p14:creationId xmlns:p14="http://schemas.microsoft.com/office/powerpoint/2010/main" val="368493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DA85-A6CD-14EB-D552-19E746C71650}"/>
            </a:ext>
          </a:extLst>
        </p:cNvPr>
        <p:cNvGrpSpPr/>
        <p:nvPr/>
      </p:nvGrpSpPr>
      <p:grpSpPr>
        <a:xfrm>
          <a:off x="0" y="0"/>
          <a:ext cx="0" cy="0"/>
          <a:chOff x="0" y="0"/>
          <a:chExt cx="0" cy="0"/>
        </a:xfrm>
      </p:grpSpPr>
      <p:pic>
        <p:nvPicPr>
          <p:cNvPr id="6" name="Picture 5" descr="A map of canada with different colored states&#10;&#10;Description automatically generated">
            <a:extLst>
              <a:ext uri="{FF2B5EF4-FFF2-40B4-BE49-F238E27FC236}">
                <a16:creationId xmlns:a16="http://schemas.microsoft.com/office/drawing/2014/main" id="{CD763C84-613F-BA99-2415-ADB41E2E76F8}"/>
              </a:ext>
            </a:extLst>
          </p:cNvPr>
          <p:cNvPicPr>
            <a:picLocks noChangeAspect="1"/>
          </p:cNvPicPr>
          <p:nvPr/>
        </p:nvPicPr>
        <p:blipFill>
          <a:blip r:embed="rId3"/>
          <a:stretch>
            <a:fillRect/>
          </a:stretch>
        </p:blipFill>
        <p:spPr>
          <a:xfrm>
            <a:off x="2057400" y="0"/>
            <a:ext cx="6858000" cy="6858000"/>
          </a:xfrm>
          <a:prstGeom prst="rect">
            <a:avLst/>
          </a:prstGeom>
        </p:spPr>
      </p:pic>
    </p:spTree>
    <p:extLst>
      <p:ext uri="{BB962C8B-B14F-4D97-AF65-F5344CB8AC3E}">
        <p14:creationId xmlns:p14="http://schemas.microsoft.com/office/powerpoint/2010/main" val="4019111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5589-BBEF-31F2-2E48-EAA50DA978D2}"/>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DAC3DEA-B18F-4EE5-3A0E-310648090E2D}"/>
              </a:ext>
            </a:extLst>
          </p:cNvPr>
          <p:cNvSpPr>
            <a:spLocks noGrp="1"/>
          </p:cNvSpPr>
          <p:nvPr>
            <p:ph idx="1"/>
          </p:nvPr>
        </p:nvSpPr>
        <p:spPr/>
        <p:txBody>
          <a:bodyPr>
            <a:normAutofit/>
          </a:bodyPr>
          <a:lstStyle/>
          <a:p>
            <a:r>
              <a:rPr lang="en-US" sz="2800" dirty="0">
                <a:solidFill>
                  <a:schemeClr val="tx1"/>
                </a:solidFill>
              </a:rPr>
              <a:t>Fentanyl concentration has risen (slightly)</a:t>
            </a:r>
          </a:p>
          <a:p>
            <a:endParaRPr lang="en-US" sz="1000" dirty="0">
              <a:solidFill>
                <a:schemeClr val="tx1"/>
              </a:solidFill>
            </a:endParaRPr>
          </a:p>
          <a:p>
            <a:r>
              <a:rPr lang="en-US" sz="2800" dirty="0">
                <a:solidFill>
                  <a:schemeClr val="tx1"/>
                </a:solidFill>
              </a:rPr>
              <a:t>Increases have been fairly stable across the province</a:t>
            </a:r>
          </a:p>
          <a:p>
            <a:endParaRPr lang="en-US" sz="1000" dirty="0">
              <a:solidFill>
                <a:schemeClr val="tx1"/>
              </a:solidFill>
            </a:endParaRPr>
          </a:p>
          <a:p>
            <a:r>
              <a:rPr lang="en-US" sz="2800" dirty="0">
                <a:solidFill>
                  <a:schemeClr val="tx1"/>
                </a:solidFill>
              </a:rPr>
              <a:t>Differences between rural/urban areas may be shrinking</a:t>
            </a:r>
          </a:p>
          <a:p>
            <a:endParaRPr lang="en-US" sz="1000" dirty="0">
              <a:solidFill>
                <a:schemeClr val="tx1"/>
              </a:solidFill>
            </a:endParaRPr>
          </a:p>
          <a:p>
            <a:r>
              <a:rPr lang="en-US" sz="2800" dirty="0">
                <a:solidFill>
                  <a:schemeClr val="tx1"/>
                </a:solidFill>
              </a:rPr>
              <a:t>Comparisons differ depending on level</a:t>
            </a:r>
          </a:p>
          <a:p>
            <a:endParaRPr lang="en-US" sz="1000" dirty="0">
              <a:solidFill>
                <a:schemeClr val="tx1"/>
              </a:solidFill>
            </a:endParaRPr>
          </a:p>
          <a:p>
            <a:r>
              <a:rPr lang="en-US" sz="2800" dirty="0">
                <a:solidFill>
                  <a:schemeClr val="tx1"/>
                </a:solidFill>
              </a:rPr>
              <a:t>Drug checking = valuable monitoring tool</a:t>
            </a:r>
          </a:p>
        </p:txBody>
      </p:sp>
    </p:spTree>
    <p:extLst>
      <p:ext uri="{BB962C8B-B14F-4D97-AF65-F5344CB8AC3E}">
        <p14:creationId xmlns:p14="http://schemas.microsoft.com/office/powerpoint/2010/main" val="831540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00CB-F66A-3823-B719-B83D88CC0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BF5E7-8978-FB42-9EBE-BF233665A7A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6794256-D8F9-7B22-0139-8F509951B09B}"/>
              </a:ext>
            </a:extLst>
          </p:cNvPr>
          <p:cNvSpPr>
            <a:spLocks noGrp="1"/>
          </p:cNvSpPr>
          <p:nvPr>
            <p:ph idx="1"/>
          </p:nvPr>
        </p:nvSpPr>
        <p:spPr>
          <a:xfrm>
            <a:off x="457200" y="1417638"/>
            <a:ext cx="8335617" cy="4525963"/>
          </a:xfrm>
        </p:spPr>
        <p:txBody>
          <a:bodyPr>
            <a:normAutofit/>
          </a:bodyPr>
          <a:lstStyle/>
          <a:p>
            <a:pPr>
              <a:spcAft>
                <a:spcPts val="1100"/>
              </a:spcAft>
            </a:pPr>
            <a:r>
              <a:rPr lang="en-US" sz="2800" dirty="0">
                <a:solidFill>
                  <a:schemeClr val="tx1"/>
                </a:solidFill>
              </a:rPr>
              <a:t>Descriptive study</a:t>
            </a:r>
          </a:p>
          <a:p>
            <a:pPr>
              <a:spcAft>
                <a:spcPts val="1100"/>
              </a:spcAft>
            </a:pPr>
            <a:r>
              <a:rPr lang="en-US" sz="2800" dirty="0">
                <a:solidFill>
                  <a:schemeClr val="tx1"/>
                </a:solidFill>
              </a:rPr>
              <a:t>Does not capture analogues/ account for adulterants</a:t>
            </a:r>
          </a:p>
          <a:p>
            <a:pPr>
              <a:spcAft>
                <a:spcPts val="1100"/>
              </a:spcAft>
            </a:pPr>
            <a:r>
              <a:rPr lang="en-US" sz="2800" dirty="0">
                <a:solidFill>
                  <a:schemeClr val="tx1"/>
                </a:solidFill>
              </a:rPr>
              <a:t>Does not include mail-in samples</a:t>
            </a:r>
          </a:p>
          <a:p>
            <a:pPr>
              <a:spcAft>
                <a:spcPts val="1100"/>
              </a:spcAft>
            </a:pPr>
            <a:r>
              <a:rPr lang="en-US" sz="2800" dirty="0">
                <a:solidFill>
                  <a:schemeClr val="tx1"/>
                </a:solidFill>
              </a:rPr>
              <a:t>May not be representative of wider unregulated drug supply</a:t>
            </a:r>
          </a:p>
          <a:p>
            <a:pPr>
              <a:spcAft>
                <a:spcPts val="1100"/>
              </a:spcAft>
            </a:pPr>
            <a:r>
              <a:rPr lang="en-US" sz="2800" u="sng" dirty="0">
                <a:solidFill>
                  <a:schemeClr val="tx1"/>
                </a:solidFill>
              </a:rPr>
              <a:t>Underscores need for universal access to DCS</a:t>
            </a:r>
          </a:p>
        </p:txBody>
      </p:sp>
    </p:spTree>
    <p:extLst>
      <p:ext uri="{BB962C8B-B14F-4D97-AF65-F5344CB8AC3E}">
        <p14:creationId xmlns:p14="http://schemas.microsoft.com/office/powerpoint/2010/main" val="3539738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E3B7-3FCC-0BBA-A01E-128EB4C4027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05E92C9C-204C-3F5B-F746-EE72F8BE2A97}"/>
              </a:ext>
            </a:extLst>
          </p:cNvPr>
          <p:cNvSpPr>
            <a:spLocks noGrp="1"/>
          </p:cNvSpPr>
          <p:nvPr>
            <p:ph idx="1"/>
          </p:nvPr>
        </p:nvSpPr>
        <p:spPr/>
        <p:txBody>
          <a:bodyPr>
            <a:normAutofit fontScale="92500" lnSpcReduction="10000"/>
          </a:bodyPr>
          <a:lstStyle/>
          <a:p>
            <a:r>
              <a:rPr lang="en-US" dirty="0">
                <a:solidFill>
                  <a:schemeClr val="tx1"/>
                </a:solidFill>
              </a:rPr>
              <a:t>Thanks to those individuals who participated directly in the study by having their drugs analyzed, with the hopes that this involvement will contribute to utilizable public health information, improved harm reduction care, and potentially, decreased loss of life. We would also like to thank researchers and staff at various community organizations, health authorities, and laboratory services across British Columbia for their work in this area.</a:t>
            </a:r>
          </a:p>
        </p:txBody>
      </p:sp>
    </p:spTree>
    <p:extLst>
      <p:ext uri="{BB962C8B-B14F-4D97-AF65-F5344CB8AC3E}">
        <p14:creationId xmlns:p14="http://schemas.microsoft.com/office/powerpoint/2010/main" val="127200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231F8F-1703-372D-8EAF-53DB845FC0D7}"/>
              </a:ext>
            </a:extLst>
          </p:cNvPr>
          <p:cNvSpPr/>
          <p:nvPr/>
        </p:nvSpPr>
        <p:spPr>
          <a:xfrm>
            <a:off x="0" y="6075762"/>
            <a:ext cx="9143999" cy="637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31EB3B-3DC5-02C8-613B-095FB2350F6A}"/>
              </a:ext>
            </a:extLst>
          </p:cNvPr>
          <p:cNvPicPr>
            <a:picLocks noChangeAspect="1"/>
          </p:cNvPicPr>
          <p:nvPr/>
        </p:nvPicPr>
        <p:blipFill>
          <a:blip r:embed="rId3"/>
          <a:stretch>
            <a:fillRect/>
          </a:stretch>
        </p:blipFill>
        <p:spPr>
          <a:xfrm>
            <a:off x="1" y="6194768"/>
            <a:ext cx="9144000" cy="400687"/>
          </a:xfrm>
          <a:prstGeom prst="rect">
            <a:avLst/>
          </a:prstGeom>
        </p:spPr>
      </p:pic>
      <p:sp>
        <p:nvSpPr>
          <p:cNvPr id="5" name="TextBox 4">
            <a:extLst>
              <a:ext uri="{FF2B5EF4-FFF2-40B4-BE49-F238E27FC236}">
                <a16:creationId xmlns:a16="http://schemas.microsoft.com/office/drawing/2014/main" id="{2A0E33BE-0F9D-AB83-A9EF-7EEA5427A51D}"/>
              </a:ext>
            </a:extLst>
          </p:cNvPr>
          <p:cNvSpPr txBox="1"/>
          <p:nvPr/>
        </p:nvSpPr>
        <p:spPr>
          <a:xfrm>
            <a:off x="2279374" y="2513760"/>
            <a:ext cx="4585252" cy="584775"/>
          </a:xfrm>
          <a:prstGeom prst="rect">
            <a:avLst/>
          </a:prstGeom>
          <a:noFill/>
        </p:spPr>
        <p:txBody>
          <a:bodyPr wrap="square" rtlCol="0">
            <a:spAutoFit/>
          </a:bodyPr>
          <a:lstStyle/>
          <a:p>
            <a:r>
              <a:rPr lang="en-US" sz="3200" dirty="0" err="1"/>
              <a:t>Joshua.Bird@bccsu.ubc.ca</a:t>
            </a:r>
            <a:endParaRPr lang="en-US" sz="3200" dirty="0"/>
          </a:p>
        </p:txBody>
      </p:sp>
    </p:spTree>
    <p:extLst>
      <p:ext uri="{BB962C8B-B14F-4D97-AF65-F5344CB8AC3E}">
        <p14:creationId xmlns:p14="http://schemas.microsoft.com/office/powerpoint/2010/main" val="381648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3CED-9ABC-03E5-60F2-03FB760C4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BE982-F5E5-6CC2-5680-501FB6749111}"/>
              </a:ext>
            </a:extLst>
          </p:cNvPr>
          <p:cNvSpPr>
            <a:spLocks noGrp="1"/>
          </p:cNvSpPr>
          <p:nvPr>
            <p:ph type="title"/>
          </p:nvPr>
        </p:nvSpPr>
        <p:spPr>
          <a:xfrm>
            <a:off x="106018" y="1846849"/>
            <a:ext cx="8931964" cy="3164301"/>
          </a:xfrm>
        </p:spPr>
        <p:txBody>
          <a:bodyPr/>
          <a:lstStyle/>
          <a:p>
            <a:pPr algn="ctr"/>
            <a:r>
              <a:rPr lang="en-US" u="sng" dirty="0"/>
              <a:t>Objective</a:t>
            </a:r>
            <a:r>
              <a:rPr lang="en-US" dirty="0"/>
              <a:t>: Describe geographic and temporal trends in fentanyl concentration in British Columbia</a:t>
            </a:r>
          </a:p>
        </p:txBody>
      </p:sp>
    </p:spTree>
    <p:extLst>
      <p:ext uri="{BB962C8B-B14F-4D97-AF65-F5344CB8AC3E}">
        <p14:creationId xmlns:p14="http://schemas.microsoft.com/office/powerpoint/2010/main" val="227227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E46D-EE18-8DE2-AB38-C046C34522C7}"/>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6FC7DA5F-BBFC-4CD3-BDDD-AB6261295EE7}"/>
              </a:ext>
            </a:extLst>
          </p:cNvPr>
          <p:cNvSpPr>
            <a:spLocks noGrp="1"/>
          </p:cNvSpPr>
          <p:nvPr>
            <p:ph idx="1"/>
          </p:nvPr>
        </p:nvSpPr>
        <p:spPr/>
        <p:txBody>
          <a:bodyPr/>
          <a:lstStyle/>
          <a:p>
            <a:r>
              <a:rPr lang="en-US" dirty="0">
                <a:solidFill>
                  <a:schemeClr val="tx1"/>
                </a:solidFill>
              </a:rPr>
              <a:t>Fentanyl concentration quantification model</a:t>
            </a:r>
          </a:p>
          <a:p>
            <a:pPr lvl="1"/>
            <a:r>
              <a:rPr lang="en-US" dirty="0">
                <a:solidFill>
                  <a:schemeClr val="tx1"/>
                </a:solidFill>
              </a:rPr>
              <a:t>FTIR spectroscopy</a:t>
            </a:r>
          </a:p>
          <a:p>
            <a:r>
              <a:rPr lang="en-US" dirty="0">
                <a:solidFill>
                  <a:schemeClr val="tx1"/>
                </a:solidFill>
              </a:rPr>
              <a:t>Quantitatively analyses spectra to determine component concentrations</a:t>
            </a:r>
          </a:p>
          <a:p>
            <a:pPr lvl="1"/>
            <a:r>
              <a:rPr lang="en-US" dirty="0">
                <a:solidFill>
                  <a:schemeClr val="tx1"/>
                </a:solidFill>
              </a:rPr>
              <a:t>Excludes samples with analogues </a:t>
            </a:r>
          </a:p>
        </p:txBody>
      </p:sp>
    </p:spTree>
    <p:extLst>
      <p:ext uri="{BB962C8B-B14F-4D97-AF65-F5344CB8AC3E}">
        <p14:creationId xmlns:p14="http://schemas.microsoft.com/office/powerpoint/2010/main" val="1944471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C431-B98D-89E0-6E37-9489205CBA89}"/>
              </a:ext>
            </a:extLst>
          </p:cNvPr>
          <p:cNvSpPr>
            <a:spLocks noGrp="1"/>
          </p:cNvSpPr>
          <p:nvPr>
            <p:ph type="title"/>
          </p:nvPr>
        </p:nvSpPr>
        <p:spPr/>
        <p:txBody>
          <a:bodyPr/>
          <a:lstStyle/>
          <a:p>
            <a:r>
              <a:rPr lang="en-US" dirty="0"/>
              <a:t>Dataset - time</a:t>
            </a:r>
          </a:p>
        </p:txBody>
      </p:sp>
      <p:sp>
        <p:nvSpPr>
          <p:cNvPr id="3" name="Content Placeholder 2">
            <a:extLst>
              <a:ext uri="{FF2B5EF4-FFF2-40B4-BE49-F238E27FC236}">
                <a16:creationId xmlns:a16="http://schemas.microsoft.com/office/drawing/2014/main" id="{18D30B11-0DBE-F528-A954-949B6D2EC652}"/>
              </a:ext>
            </a:extLst>
          </p:cNvPr>
          <p:cNvSpPr>
            <a:spLocks noGrp="1"/>
          </p:cNvSpPr>
          <p:nvPr>
            <p:ph idx="1"/>
          </p:nvPr>
        </p:nvSpPr>
        <p:spPr/>
        <p:txBody>
          <a:bodyPr/>
          <a:lstStyle/>
          <a:p>
            <a:r>
              <a:rPr lang="en-US" dirty="0">
                <a:solidFill>
                  <a:schemeClr val="tx1"/>
                </a:solidFill>
              </a:rPr>
              <a:t>Time series: 1 Jan 2022 – 31 Dec 2024</a:t>
            </a:r>
          </a:p>
        </p:txBody>
      </p:sp>
    </p:spTree>
    <p:extLst>
      <p:ext uri="{BB962C8B-B14F-4D97-AF65-F5344CB8AC3E}">
        <p14:creationId xmlns:p14="http://schemas.microsoft.com/office/powerpoint/2010/main" val="156092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0C47-FFDD-1650-B822-200A0E77DA9A}"/>
              </a:ext>
            </a:extLst>
          </p:cNvPr>
          <p:cNvSpPr>
            <a:spLocks noGrp="1"/>
          </p:cNvSpPr>
          <p:nvPr>
            <p:ph type="title"/>
          </p:nvPr>
        </p:nvSpPr>
        <p:spPr/>
        <p:txBody>
          <a:bodyPr/>
          <a:lstStyle/>
          <a:p>
            <a:r>
              <a:rPr lang="en-US" dirty="0"/>
              <a:t>Dataset - samples</a:t>
            </a:r>
          </a:p>
        </p:txBody>
      </p:sp>
      <p:sp>
        <p:nvSpPr>
          <p:cNvPr id="6" name="TextBox 5">
            <a:extLst>
              <a:ext uri="{FF2B5EF4-FFF2-40B4-BE49-F238E27FC236}">
                <a16:creationId xmlns:a16="http://schemas.microsoft.com/office/drawing/2014/main" id="{F475D9F0-9F5D-130A-83DB-FF0401A098D5}"/>
              </a:ext>
            </a:extLst>
          </p:cNvPr>
          <p:cNvSpPr txBox="1"/>
          <p:nvPr/>
        </p:nvSpPr>
        <p:spPr>
          <a:xfrm>
            <a:off x="1510748" y="1417638"/>
            <a:ext cx="6122504" cy="707886"/>
          </a:xfrm>
          <a:prstGeom prst="rect">
            <a:avLst/>
          </a:prstGeom>
          <a:solidFill>
            <a:schemeClr val="accent1"/>
          </a:solidFill>
        </p:spPr>
        <p:txBody>
          <a:bodyPr wrap="square" rtlCol="0">
            <a:spAutoFit/>
          </a:bodyPr>
          <a:lstStyle/>
          <a:p>
            <a:pPr algn="ctr"/>
            <a:r>
              <a:rPr lang="en-US" sz="4000" dirty="0"/>
              <a:t>All drug checking samples</a:t>
            </a:r>
          </a:p>
        </p:txBody>
      </p:sp>
      <p:sp>
        <p:nvSpPr>
          <p:cNvPr id="7" name="TextBox 6">
            <a:extLst>
              <a:ext uri="{FF2B5EF4-FFF2-40B4-BE49-F238E27FC236}">
                <a16:creationId xmlns:a16="http://schemas.microsoft.com/office/drawing/2014/main" id="{E0AD4301-23B9-7EA0-4485-722616AEF4AC}"/>
              </a:ext>
            </a:extLst>
          </p:cNvPr>
          <p:cNvSpPr txBox="1"/>
          <p:nvPr/>
        </p:nvSpPr>
        <p:spPr>
          <a:xfrm>
            <a:off x="2832650" y="3774142"/>
            <a:ext cx="3478696" cy="461665"/>
          </a:xfrm>
          <a:prstGeom prst="rect">
            <a:avLst/>
          </a:prstGeom>
          <a:solidFill>
            <a:schemeClr val="accent1"/>
          </a:solidFill>
        </p:spPr>
        <p:txBody>
          <a:bodyPr wrap="square" rtlCol="0">
            <a:spAutoFit/>
          </a:bodyPr>
          <a:lstStyle/>
          <a:p>
            <a:pPr algn="ctr"/>
            <a:r>
              <a:rPr lang="en-US" sz="2400" dirty="0"/>
              <a:t>Fentanyl-positive samples</a:t>
            </a:r>
          </a:p>
        </p:txBody>
      </p:sp>
      <p:sp>
        <p:nvSpPr>
          <p:cNvPr id="8" name="TextBox 7">
            <a:extLst>
              <a:ext uri="{FF2B5EF4-FFF2-40B4-BE49-F238E27FC236}">
                <a16:creationId xmlns:a16="http://schemas.microsoft.com/office/drawing/2014/main" id="{30F11510-6F52-ABE8-A6B8-4A103A2376BC}"/>
              </a:ext>
            </a:extLst>
          </p:cNvPr>
          <p:cNvSpPr txBox="1"/>
          <p:nvPr/>
        </p:nvSpPr>
        <p:spPr>
          <a:xfrm>
            <a:off x="2229677" y="2688223"/>
            <a:ext cx="4684643" cy="584775"/>
          </a:xfrm>
          <a:prstGeom prst="rect">
            <a:avLst/>
          </a:prstGeom>
          <a:solidFill>
            <a:schemeClr val="accent1"/>
          </a:solidFill>
        </p:spPr>
        <p:txBody>
          <a:bodyPr wrap="square" rtlCol="0">
            <a:spAutoFit/>
          </a:bodyPr>
          <a:lstStyle/>
          <a:p>
            <a:pPr algn="ctr"/>
            <a:r>
              <a:rPr lang="en-US" sz="3200" dirty="0"/>
              <a:t>Fentanyl-expected samples</a:t>
            </a:r>
          </a:p>
        </p:txBody>
      </p:sp>
      <p:sp>
        <p:nvSpPr>
          <p:cNvPr id="9" name="TextBox 8">
            <a:extLst>
              <a:ext uri="{FF2B5EF4-FFF2-40B4-BE49-F238E27FC236}">
                <a16:creationId xmlns:a16="http://schemas.microsoft.com/office/drawing/2014/main" id="{92EC373C-3421-8143-2E7B-F958CF3E9FAD}"/>
              </a:ext>
            </a:extLst>
          </p:cNvPr>
          <p:cNvSpPr txBox="1"/>
          <p:nvPr/>
        </p:nvSpPr>
        <p:spPr>
          <a:xfrm>
            <a:off x="3146559" y="4732476"/>
            <a:ext cx="2850877" cy="707886"/>
          </a:xfrm>
          <a:prstGeom prst="rect">
            <a:avLst/>
          </a:prstGeom>
          <a:solidFill>
            <a:schemeClr val="accent1"/>
          </a:solidFill>
        </p:spPr>
        <p:txBody>
          <a:bodyPr wrap="square" rtlCol="0">
            <a:spAutoFit/>
          </a:bodyPr>
          <a:lstStyle/>
          <a:p>
            <a:pPr algn="ctr"/>
            <a:r>
              <a:rPr lang="en-US" sz="2000" dirty="0"/>
              <a:t>Fentanyl-positive samples (w/o analogues*)</a:t>
            </a:r>
          </a:p>
        </p:txBody>
      </p:sp>
      <p:sp>
        <p:nvSpPr>
          <p:cNvPr id="10" name="Left Brace 9">
            <a:extLst>
              <a:ext uri="{FF2B5EF4-FFF2-40B4-BE49-F238E27FC236}">
                <a16:creationId xmlns:a16="http://schemas.microsoft.com/office/drawing/2014/main" id="{08581C6B-96DF-E104-CA81-1F9653FF0FEC}"/>
              </a:ext>
            </a:extLst>
          </p:cNvPr>
          <p:cNvSpPr/>
          <p:nvPr/>
        </p:nvSpPr>
        <p:spPr>
          <a:xfrm rot="16200000">
            <a:off x="4341748" y="753375"/>
            <a:ext cx="443765" cy="31707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D55E0FBE-2FEA-36C1-8711-A82C0F1E1DAD}"/>
              </a:ext>
            </a:extLst>
          </p:cNvPr>
          <p:cNvSpPr/>
          <p:nvPr/>
        </p:nvSpPr>
        <p:spPr>
          <a:xfrm rot="16200000">
            <a:off x="4341747" y="2246936"/>
            <a:ext cx="443765" cy="25048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D6EF00A-DB6C-1905-0CF6-2EED9795D875}"/>
              </a:ext>
            </a:extLst>
          </p:cNvPr>
          <p:cNvSpPr/>
          <p:nvPr/>
        </p:nvSpPr>
        <p:spPr>
          <a:xfrm rot="16200000">
            <a:off x="4379783" y="3544853"/>
            <a:ext cx="367692" cy="184541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C29C1AC-0ABC-92AD-FC97-B8A8F8A811D9}"/>
              </a:ext>
            </a:extLst>
          </p:cNvPr>
          <p:cNvSpPr txBox="1"/>
          <p:nvPr/>
        </p:nvSpPr>
        <p:spPr>
          <a:xfrm>
            <a:off x="6115877" y="4901753"/>
            <a:ext cx="2850877" cy="400110"/>
          </a:xfrm>
          <a:prstGeom prst="rect">
            <a:avLst/>
          </a:prstGeom>
          <a:noFill/>
        </p:spPr>
        <p:txBody>
          <a:bodyPr wrap="square" rtlCol="0">
            <a:spAutoFit/>
          </a:bodyPr>
          <a:lstStyle/>
          <a:p>
            <a:r>
              <a:rPr lang="en-US" sz="2000" dirty="0"/>
              <a:t>= 13,764 unique samples</a:t>
            </a:r>
          </a:p>
        </p:txBody>
      </p:sp>
      <p:sp>
        <p:nvSpPr>
          <p:cNvPr id="3" name="TextBox 2">
            <a:extLst>
              <a:ext uri="{FF2B5EF4-FFF2-40B4-BE49-F238E27FC236}">
                <a16:creationId xmlns:a16="http://schemas.microsoft.com/office/drawing/2014/main" id="{89156EF6-6067-F5A9-6F09-D1BECC462E3E}"/>
              </a:ext>
            </a:extLst>
          </p:cNvPr>
          <p:cNvSpPr txBox="1"/>
          <p:nvPr/>
        </p:nvSpPr>
        <p:spPr>
          <a:xfrm>
            <a:off x="7718561" y="1571526"/>
            <a:ext cx="2850877" cy="400110"/>
          </a:xfrm>
          <a:prstGeom prst="rect">
            <a:avLst/>
          </a:prstGeom>
          <a:noFill/>
        </p:spPr>
        <p:txBody>
          <a:bodyPr wrap="square" rtlCol="0">
            <a:spAutoFit/>
          </a:bodyPr>
          <a:lstStyle/>
          <a:p>
            <a:r>
              <a:rPr lang="en-US" sz="2000" dirty="0"/>
              <a:t>= 106,833</a:t>
            </a:r>
          </a:p>
        </p:txBody>
      </p:sp>
      <p:sp>
        <p:nvSpPr>
          <p:cNvPr id="4" name="TextBox 3">
            <a:extLst>
              <a:ext uri="{FF2B5EF4-FFF2-40B4-BE49-F238E27FC236}">
                <a16:creationId xmlns:a16="http://schemas.microsoft.com/office/drawing/2014/main" id="{738DE222-92A5-46FD-1D99-5CD8CF0D404F}"/>
              </a:ext>
            </a:extLst>
          </p:cNvPr>
          <p:cNvSpPr txBox="1"/>
          <p:nvPr/>
        </p:nvSpPr>
        <p:spPr>
          <a:xfrm>
            <a:off x="6962361" y="2780555"/>
            <a:ext cx="2850877" cy="400110"/>
          </a:xfrm>
          <a:prstGeom prst="rect">
            <a:avLst/>
          </a:prstGeom>
          <a:noFill/>
        </p:spPr>
        <p:txBody>
          <a:bodyPr wrap="square" rtlCol="0">
            <a:spAutoFit/>
          </a:bodyPr>
          <a:lstStyle/>
          <a:p>
            <a:r>
              <a:rPr lang="en-US" sz="2000" dirty="0"/>
              <a:t>= 37,021</a:t>
            </a:r>
          </a:p>
        </p:txBody>
      </p:sp>
      <p:sp>
        <p:nvSpPr>
          <p:cNvPr id="5" name="TextBox 4">
            <a:extLst>
              <a:ext uri="{FF2B5EF4-FFF2-40B4-BE49-F238E27FC236}">
                <a16:creationId xmlns:a16="http://schemas.microsoft.com/office/drawing/2014/main" id="{E016AFE0-9EF4-C3BC-E549-F4DB32EF1F93}"/>
              </a:ext>
            </a:extLst>
          </p:cNvPr>
          <p:cNvSpPr txBox="1"/>
          <p:nvPr/>
        </p:nvSpPr>
        <p:spPr>
          <a:xfrm>
            <a:off x="6311346" y="3804919"/>
            <a:ext cx="2850877" cy="400110"/>
          </a:xfrm>
          <a:prstGeom prst="rect">
            <a:avLst/>
          </a:prstGeom>
          <a:noFill/>
        </p:spPr>
        <p:txBody>
          <a:bodyPr wrap="square" rtlCol="0">
            <a:spAutoFit/>
          </a:bodyPr>
          <a:lstStyle/>
          <a:p>
            <a:r>
              <a:rPr lang="en-US" sz="2000" dirty="0"/>
              <a:t>= 36,779</a:t>
            </a:r>
          </a:p>
        </p:txBody>
      </p:sp>
    </p:spTree>
    <p:extLst>
      <p:ext uri="{BB962C8B-B14F-4D97-AF65-F5344CB8AC3E}">
        <p14:creationId xmlns:p14="http://schemas.microsoft.com/office/powerpoint/2010/main" val="39284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2F32-3722-F9AE-0FA1-7A113E2DD7A1}"/>
              </a:ext>
            </a:extLst>
          </p:cNvPr>
          <p:cNvSpPr>
            <a:spLocks noGrp="1"/>
          </p:cNvSpPr>
          <p:nvPr>
            <p:ph type="title"/>
          </p:nvPr>
        </p:nvSpPr>
        <p:spPr/>
        <p:txBody>
          <a:bodyPr/>
          <a:lstStyle/>
          <a:p>
            <a:r>
              <a:rPr lang="en-US" dirty="0"/>
              <a:t>Dataset: sites</a:t>
            </a:r>
          </a:p>
        </p:txBody>
      </p:sp>
      <p:sp>
        <p:nvSpPr>
          <p:cNvPr id="3" name="Content Placeholder 2">
            <a:extLst>
              <a:ext uri="{FF2B5EF4-FFF2-40B4-BE49-F238E27FC236}">
                <a16:creationId xmlns:a16="http://schemas.microsoft.com/office/drawing/2014/main" id="{1CBDA192-4189-6338-F90C-F453D91FCCD6}"/>
              </a:ext>
            </a:extLst>
          </p:cNvPr>
          <p:cNvSpPr>
            <a:spLocks noGrp="1"/>
          </p:cNvSpPr>
          <p:nvPr>
            <p:ph idx="1"/>
          </p:nvPr>
        </p:nvSpPr>
        <p:spPr/>
        <p:txBody>
          <a:bodyPr/>
          <a:lstStyle/>
          <a:p>
            <a:r>
              <a:rPr lang="en-US" dirty="0">
                <a:solidFill>
                  <a:schemeClr val="tx1"/>
                </a:solidFill>
              </a:rPr>
              <a:t>93 unique sites:</a:t>
            </a:r>
          </a:p>
          <a:p>
            <a:pPr lvl="1"/>
            <a:r>
              <a:rPr lang="en-US" dirty="0">
                <a:solidFill>
                  <a:schemeClr val="tx1"/>
                </a:solidFill>
              </a:rPr>
              <a:t>Brick and mortar DCS</a:t>
            </a:r>
          </a:p>
          <a:p>
            <a:pPr lvl="1"/>
            <a:r>
              <a:rPr lang="en-US" dirty="0">
                <a:solidFill>
                  <a:schemeClr val="tx1"/>
                </a:solidFill>
              </a:rPr>
              <a:t>Integration with other services (SCS/OPS, needle exchanges </a:t>
            </a:r>
          </a:p>
          <a:p>
            <a:pPr lvl="1"/>
            <a:r>
              <a:rPr lang="en-US" dirty="0">
                <a:solidFill>
                  <a:schemeClr val="tx1"/>
                </a:solidFill>
              </a:rPr>
              <a:t>Shelters/housing units</a:t>
            </a:r>
          </a:p>
          <a:p>
            <a:pPr lvl="1"/>
            <a:r>
              <a:rPr lang="en-US" dirty="0">
                <a:solidFill>
                  <a:schemeClr val="tx1"/>
                </a:solidFill>
              </a:rPr>
              <a:t>Mobile units</a:t>
            </a:r>
          </a:p>
          <a:p>
            <a:pPr lvl="1"/>
            <a:r>
              <a:rPr lang="en-US" dirty="0">
                <a:solidFill>
                  <a:schemeClr val="tx1"/>
                </a:solidFill>
              </a:rPr>
              <a:t>Music festivals/events</a:t>
            </a:r>
          </a:p>
          <a:p>
            <a:endParaRPr lang="en-US" dirty="0">
              <a:solidFill>
                <a:schemeClr val="tx1"/>
              </a:solidFill>
            </a:endParaRPr>
          </a:p>
        </p:txBody>
      </p:sp>
    </p:spTree>
    <p:extLst>
      <p:ext uri="{BB962C8B-B14F-4D97-AF65-F5344CB8AC3E}">
        <p14:creationId xmlns:p14="http://schemas.microsoft.com/office/powerpoint/2010/main" val="123928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with blue pins&#10;&#10;Description automatically generated">
            <a:extLst>
              <a:ext uri="{FF2B5EF4-FFF2-40B4-BE49-F238E27FC236}">
                <a16:creationId xmlns:a16="http://schemas.microsoft.com/office/drawing/2014/main" id="{8E277490-9B96-A2BB-9665-11E2CFC4078A}"/>
              </a:ext>
            </a:extLst>
          </p:cNvPr>
          <p:cNvPicPr>
            <a:picLocks noChangeAspect="1"/>
          </p:cNvPicPr>
          <p:nvPr/>
        </p:nvPicPr>
        <p:blipFill>
          <a:blip r:embed="rId3"/>
          <a:stretch>
            <a:fillRect/>
          </a:stretch>
        </p:blipFill>
        <p:spPr>
          <a:xfrm>
            <a:off x="65314" y="0"/>
            <a:ext cx="9013371" cy="6861139"/>
          </a:xfrm>
          <a:prstGeom prst="rect">
            <a:avLst/>
          </a:prstGeom>
        </p:spPr>
      </p:pic>
    </p:spTree>
    <p:extLst>
      <p:ext uri="{BB962C8B-B14F-4D97-AF65-F5344CB8AC3E}">
        <p14:creationId xmlns:p14="http://schemas.microsoft.com/office/powerpoint/2010/main" val="1312271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3F9E4289-9517-D74D-96F6-91BA9D918A04}" vid="{14D58290-CB97-784E-899C-FBB91F5031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Template_Powerpoint [2023]</Template>
  <TotalTime>910</TotalTime>
  <Words>1448</Words>
  <Application>Microsoft Macintosh PowerPoint</Application>
  <PresentationFormat>On-screen Show (4:3)</PresentationFormat>
  <Paragraphs>150</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Arial</vt:lpstr>
      <vt:lpstr>Calibri</vt:lpstr>
      <vt:lpstr>Helvetica</vt:lpstr>
      <vt:lpstr>Merriweather</vt:lpstr>
      <vt:lpstr>Office Theme</vt:lpstr>
      <vt:lpstr>Using drug checking data to assess geographic and temporal trends in fentanyl concentration in BC, 2022-2024</vt:lpstr>
      <vt:lpstr>Preamble</vt:lpstr>
      <vt:lpstr>https://drugcheckingbc.ca/monthly-data/</vt:lpstr>
      <vt:lpstr>Objective: Describe geographic and temporal trends in fentanyl concentration in British Columbia</vt:lpstr>
      <vt:lpstr>Methods</vt:lpstr>
      <vt:lpstr>Dataset - time</vt:lpstr>
      <vt:lpstr>Dataset - samples</vt:lpstr>
      <vt:lpstr>Dataset: sites</vt:lpstr>
      <vt:lpstr>PowerPoint Presentation</vt:lpstr>
      <vt:lpstr>PowerPoint Presentation</vt:lpstr>
      <vt:lpstr>RESULTS</vt:lpstr>
      <vt:lpstr>RESULTS – Health Authority</vt:lpstr>
      <vt:lpstr>PowerPoint Presentation</vt:lpstr>
      <vt:lpstr>PowerPoint Presentation</vt:lpstr>
      <vt:lpstr>PowerPoint Presentation</vt:lpstr>
      <vt:lpstr>RESULTS – Over time </vt:lpstr>
      <vt:lpstr>PowerPoint Presentation</vt:lpstr>
      <vt:lpstr>PowerPoint Presentation</vt:lpstr>
      <vt:lpstr>PowerPoint Presentation</vt:lpstr>
      <vt:lpstr>Interim results – Health Authority over time</vt:lpstr>
      <vt:lpstr>RESULTS – Rural/urban</vt:lpstr>
      <vt:lpstr>PowerPoint Presentation</vt:lpstr>
      <vt:lpstr>PowerPoint Presentation</vt:lpstr>
      <vt:lpstr>PowerPoint Presentation</vt:lpstr>
      <vt:lpstr>PowerPoint Presentation</vt:lpstr>
      <vt:lpstr>Interim results – Rural/urban over time</vt:lpstr>
      <vt:lpstr>RESULTS – Health Service Delivery Area</vt:lpstr>
      <vt:lpstr>PowerPoint Presentation</vt:lpstr>
      <vt:lpstr>PowerPoint Presentation</vt:lpstr>
      <vt:lpstr>PowerPoint Presentation</vt:lpstr>
      <vt:lpstr>PowerPoint Presentation</vt:lpstr>
      <vt:lpstr>PowerPoint Presentation</vt:lpstr>
      <vt:lpstr>PowerPoint Presentation</vt:lpstr>
      <vt:lpstr>Conclusions</vt:lpstr>
      <vt:lpstr>Limitations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Hollett</dc:creator>
  <cp:lastModifiedBy>jbird6@student.ubc.ca</cp:lastModifiedBy>
  <cp:revision>30</cp:revision>
  <dcterms:created xsi:type="dcterms:W3CDTF">2023-08-22T23:26:53Z</dcterms:created>
  <dcterms:modified xsi:type="dcterms:W3CDTF">2025-02-27T20:50:12Z</dcterms:modified>
</cp:coreProperties>
</file>